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3" r:id="rId1"/>
  </p:sldMasterIdLst>
  <p:notesMasterIdLst>
    <p:notesMasterId r:id="rId24"/>
  </p:notesMasterIdLst>
  <p:handoutMasterIdLst>
    <p:handoutMasterId r:id="rId25"/>
  </p:handoutMasterIdLst>
  <p:sldIdLst>
    <p:sldId id="604" r:id="rId2"/>
    <p:sldId id="1325" r:id="rId3"/>
    <p:sldId id="1340" r:id="rId4"/>
    <p:sldId id="1352" r:id="rId5"/>
    <p:sldId id="606" r:id="rId6"/>
    <p:sldId id="1330" r:id="rId7"/>
    <p:sldId id="1327" r:id="rId8"/>
    <p:sldId id="1336" r:id="rId9"/>
    <p:sldId id="1355" r:id="rId10"/>
    <p:sldId id="1344" r:id="rId11"/>
    <p:sldId id="1345" r:id="rId12"/>
    <p:sldId id="1332" r:id="rId13"/>
    <p:sldId id="1346" r:id="rId14"/>
    <p:sldId id="1347" r:id="rId15"/>
    <p:sldId id="1337" r:id="rId16"/>
    <p:sldId id="1348" r:id="rId17"/>
    <p:sldId id="1338" r:id="rId18"/>
    <p:sldId id="1334" r:id="rId19"/>
    <p:sldId id="1349" r:id="rId20"/>
    <p:sldId id="1350" r:id="rId21"/>
    <p:sldId id="1335" r:id="rId22"/>
    <p:sldId id="1351" r:id="rId23"/>
  </p:sldIdLst>
  <p:sldSz cx="9906000" cy="6858000" type="A4"/>
  <p:notesSz cx="7099300" cy="10234613"/>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720" userDrawn="1">
          <p15:clr>
            <a:srgbClr val="A4A3A4"/>
          </p15:clr>
        </p15:guide>
        <p15:guide id="2" pos="312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hiddenSlides="1" scaleToFitPaper="1" frameSlides="1"/>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62AA"/>
    <a:srgbClr val="011893"/>
    <a:srgbClr val="FF2600"/>
    <a:srgbClr val="135FAD"/>
    <a:srgbClr val="FF9300"/>
    <a:srgbClr val="009051"/>
    <a:srgbClr val="000000"/>
    <a:srgbClr val="1551AD"/>
    <a:srgbClr val="66CCFF"/>
    <a:srgbClr val="FF6F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43" autoAdjust="0"/>
    <p:restoredTop sz="78523" autoAdjust="0"/>
  </p:normalViewPr>
  <p:slideViewPr>
    <p:cSldViewPr>
      <p:cViewPr varScale="1">
        <p:scale>
          <a:sx n="79" d="100"/>
          <a:sy n="79" d="100"/>
        </p:scale>
        <p:origin x="1312" y="192"/>
      </p:cViewPr>
      <p:guideLst>
        <p:guide orient="horz" pos="720"/>
        <p:guide pos="3120"/>
      </p:guideLst>
    </p:cSldViewPr>
  </p:slideViewPr>
  <p:outlineViewPr>
    <p:cViewPr>
      <p:scale>
        <a:sx n="33" d="100"/>
        <a:sy n="33" d="100"/>
      </p:scale>
      <p:origin x="0" y="10064"/>
    </p:cViewPr>
  </p:outlineViewPr>
  <p:notesTextViewPr>
    <p:cViewPr>
      <p:scale>
        <a:sx n="100" d="100"/>
        <a:sy n="100" d="100"/>
      </p:scale>
      <p:origin x="0" y="0"/>
    </p:cViewPr>
  </p:notesTextViewPr>
  <p:sorterViewPr>
    <p:cViewPr>
      <p:scale>
        <a:sx n="200" d="100"/>
        <a:sy n="200" d="100"/>
      </p:scale>
      <p:origin x="0" y="10512"/>
    </p:cViewPr>
  </p:sorterViewPr>
  <p:notesViewPr>
    <p:cSldViewPr snapToGrid="0" snapToObjects="1">
      <p:cViewPr>
        <p:scale>
          <a:sx n="111" d="100"/>
          <a:sy n="111" d="100"/>
        </p:scale>
        <p:origin x="976" y="-1168"/>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2"/>
            <a:ext cx="3076584" cy="510987"/>
          </a:xfrm>
          <a:prstGeom prst="rect">
            <a:avLst/>
          </a:prstGeom>
        </p:spPr>
        <p:txBody>
          <a:bodyPr vert="horz" lIns="94759" tIns="47380" rIns="94759" bIns="47380" rtlCol="0"/>
          <a:lstStyle>
            <a:lvl1pPr algn="l">
              <a:defRPr sz="1200"/>
            </a:lvl1pPr>
          </a:lstStyle>
          <a:p>
            <a:endParaRPr lang="zh-CN" altLang="en-US"/>
          </a:p>
        </p:txBody>
      </p:sp>
      <p:sp>
        <p:nvSpPr>
          <p:cNvPr id="3" name="日期占位符 2"/>
          <p:cNvSpPr>
            <a:spLocks noGrp="1"/>
          </p:cNvSpPr>
          <p:nvPr>
            <p:ph type="dt" sz="quarter" idx="1"/>
          </p:nvPr>
        </p:nvSpPr>
        <p:spPr>
          <a:xfrm>
            <a:off x="4021063" y="2"/>
            <a:ext cx="3076584" cy="510987"/>
          </a:xfrm>
          <a:prstGeom prst="rect">
            <a:avLst/>
          </a:prstGeom>
        </p:spPr>
        <p:txBody>
          <a:bodyPr vert="horz" lIns="94759" tIns="47380" rIns="94759" bIns="47380" rtlCol="0"/>
          <a:lstStyle>
            <a:lvl1pPr algn="r">
              <a:defRPr sz="1200"/>
            </a:lvl1pPr>
          </a:lstStyle>
          <a:p>
            <a:fld id="{B0E53223-BD64-4BED-9BC8-4C388EA24B82}" type="datetimeFigureOut">
              <a:rPr lang="zh-CN" altLang="en-US" smtClean="0"/>
              <a:pPr/>
              <a:t>2020/4/15</a:t>
            </a:fld>
            <a:endParaRPr lang="zh-CN" altLang="en-US"/>
          </a:p>
        </p:txBody>
      </p:sp>
      <p:sp>
        <p:nvSpPr>
          <p:cNvPr id="4" name="页脚占位符 3"/>
          <p:cNvSpPr>
            <a:spLocks noGrp="1"/>
          </p:cNvSpPr>
          <p:nvPr>
            <p:ph type="ftr" sz="quarter" idx="2"/>
          </p:nvPr>
        </p:nvSpPr>
        <p:spPr>
          <a:xfrm>
            <a:off x="0" y="9720319"/>
            <a:ext cx="3076584" cy="512640"/>
          </a:xfrm>
          <a:prstGeom prst="rect">
            <a:avLst/>
          </a:prstGeom>
        </p:spPr>
        <p:txBody>
          <a:bodyPr vert="horz" lIns="94759" tIns="47380" rIns="94759" bIns="4738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063" y="9720319"/>
            <a:ext cx="3076584" cy="512640"/>
          </a:xfrm>
          <a:prstGeom prst="rect">
            <a:avLst/>
          </a:prstGeom>
        </p:spPr>
        <p:txBody>
          <a:bodyPr vert="horz" lIns="94759" tIns="47380" rIns="94759" bIns="47380" rtlCol="0" anchor="b"/>
          <a:lstStyle>
            <a:lvl1pPr algn="r">
              <a:defRPr sz="1200"/>
            </a:lvl1pPr>
          </a:lstStyle>
          <a:p>
            <a:fld id="{A223ABF3-F4FC-4520-B5C6-91D6C39D1A42}" type="slidenum">
              <a:rPr lang="zh-CN" altLang="en-US" smtClean="0"/>
              <a:pPr/>
              <a:t>‹#›</a:t>
            </a:fld>
            <a:endParaRPr lang="zh-CN" altLang="en-US"/>
          </a:p>
        </p:txBody>
      </p:sp>
    </p:spTree>
    <p:extLst>
      <p:ext uri="{BB962C8B-B14F-4D97-AF65-F5344CB8AC3E}">
        <p14:creationId xmlns:p14="http://schemas.microsoft.com/office/powerpoint/2010/main" val="20396999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2"/>
            <a:ext cx="3076584" cy="510987"/>
          </a:xfrm>
          <a:prstGeom prst="rect">
            <a:avLst/>
          </a:prstGeom>
          <a:noFill/>
          <a:ln w="9525">
            <a:noFill/>
            <a:miter lim="800000"/>
            <a:headEnd/>
            <a:tailEnd/>
          </a:ln>
          <a:effectLst/>
        </p:spPr>
        <p:txBody>
          <a:bodyPr vert="horz" wrap="square" lIns="94759" tIns="47380" rIns="94759" bIns="47380" numCol="1" anchor="t" anchorCtr="0" compatLnSpc="1">
            <a:prstTxWarp prst="textNoShape">
              <a:avLst/>
            </a:prstTxWarp>
          </a:bodyPr>
          <a:lstStyle>
            <a:lvl1pPr>
              <a:defRPr sz="1200" smtClean="0"/>
            </a:lvl1pPr>
          </a:lstStyle>
          <a:p>
            <a:pPr>
              <a:defRPr/>
            </a:pPr>
            <a:endParaRPr lang="en-US" altLang="zh-CN"/>
          </a:p>
        </p:txBody>
      </p:sp>
      <p:sp>
        <p:nvSpPr>
          <p:cNvPr id="59395" name="Rectangle 3"/>
          <p:cNvSpPr>
            <a:spLocks noGrp="1" noChangeArrowheads="1"/>
          </p:cNvSpPr>
          <p:nvPr>
            <p:ph type="dt" idx="1"/>
          </p:nvPr>
        </p:nvSpPr>
        <p:spPr bwMode="auto">
          <a:xfrm>
            <a:off x="4021063" y="2"/>
            <a:ext cx="3076584" cy="510987"/>
          </a:xfrm>
          <a:prstGeom prst="rect">
            <a:avLst/>
          </a:prstGeom>
          <a:noFill/>
          <a:ln w="9525">
            <a:noFill/>
            <a:miter lim="800000"/>
            <a:headEnd/>
            <a:tailEnd/>
          </a:ln>
          <a:effectLst/>
        </p:spPr>
        <p:txBody>
          <a:bodyPr vert="horz" wrap="square" lIns="94759" tIns="47380" rIns="94759" bIns="47380" numCol="1" anchor="t" anchorCtr="0" compatLnSpc="1">
            <a:prstTxWarp prst="textNoShape">
              <a:avLst/>
            </a:prstTxWarp>
          </a:bodyPr>
          <a:lstStyle>
            <a:lvl1pPr algn="r">
              <a:defRPr sz="1200" smtClean="0"/>
            </a:lvl1pPr>
          </a:lstStyle>
          <a:p>
            <a:pPr>
              <a:defRPr/>
            </a:pPr>
            <a:endParaRPr lang="en-US" altLang="zh-CN"/>
          </a:p>
        </p:txBody>
      </p:sp>
      <p:sp>
        <p:nvSpPr>
          <p:cNvPr id="30724" name="Rectangle 4"/>
          <p:cNvSpPr>
            <a:spLocks noGrp="1" noRot="1" noChangeAspect="1" noChangeArrowheads="1" noTextEdit="1"/>
          </p:cNvSpPr>
          <p:nvPr>
            <p:ph type="sldImg" idx="2"/>
          </p:nvPr>
        </p:nvSpPr>
        <p:spPr bwMode="auto">
          <a:xfrm>
            <a:off x="779463" y="766763"/>
            <a:ext cx="5543550" cy="3838575"/>
          </a:xfrm>
          <a:prstGeom prst="rect">
            <a:avLst/>
          </a:prstGeom>
          <a:noFill/>
          <a:ln w="9525">
            <a:solidFill>
              <a:srgbClr val="000000"/>
            </a:solidFill>
            <a:miter lim="800000"/>
            <a:headEnd/>
            <a:tailEnd/>
          </a:ln>
        </p:spPr>
      </p:sp>
      <p:sp>
        <p:nvSpPr>
          <p:cNvPr id="59397" name="Rectangle 5"/>
          <p:cNvSpPr>
            <a:spLocks noGrp="1" noChangeArrowheads="1"/>
          </p:cNvSpPr>
          <p:nvPr>
            <p:ph type="body" sz="quarter" idx="3"/>
          </p:nvPr>
        </p:nvSpPr>
        <p:spPr bwMode="auto">
          <a:xfrm>
            <a:off x="709600" y="4861814"/>
            <a:ext cx="5680102" cy="4605494"/>
          </a:xfrm>
          <a:prstGeom prst="rect">
            <a:avLst/>
          </a:prstGeom>
          <a:noFill/>
          <a:ln w="9525">
            <a:noFill/>
            <a:miter lim="800000"/>
            <a:headEnd/>
            <a:tailEnd/>
          </a:ln>
          <a:effectLst/>
        </p:spPr>
        <p:txBody>
          <a:bodyPr vert="horz" wrap="square" lIns="94759" tIns="47380" rIns="94759" bIns="4738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59398" name="Rectangle 6"/>
          <p:cNvSpPr>
            <a:spLocks noGrp="1" noChangeArrowheads="1"/>
          </p:cNvSpPr>
          <p:nvPr>
            <p:ph type="ftr" sz="quarter" idx="4"/>
          </p:nvPr>
        </p:nvSpPr>
        <p:spPr bwMode="auto">
          <a:xfrm>
            <a:off x="0" y="9720319"/>
            <a:ext cx="3076584" cy="512640"/>
          </a:xfrm>
          <a:prstGeom prst="rect">
            <a:avLst/>
          </a:prstGeom>
          <a:noFill/>
          <a:ln w="9525">
            <a:noFill/>
            <a:miter lim="800000"/>
            <a:headEnd/>
            <a:tailEnd/>
          </a:ln>
          <a:effectLst/>
        </p:spPr>
        <p:txBody>
          <a:bodyPr vert="horz" wrap="square" lIns="94759" tIns="47380" rIns="94759" bIns="47380" numCol="1" anchor="b" anchorCtr="0" compatLnSpc="1">
            <a:prstTxWarp prst="textNoShape">
              <a:avLst/>
            </a:prstTxWarp>
          </a:bodyPr>
          <a:lstStyle>
            <a:lvl1pPr>
              <a:defRPr sz="1200" smtClean="0"/>
            </a:lvl1pPr>
          </a:lstStyle>
          <a:p>
            <a:pPr>
              <a:defRPr/>
            </a:pPr>
            <a:endParaRPr lang="en-US" altLang="zh-CN"/>
          </a:p>
        </p:txBody>
      </p:sp>
      <p:sp>
        <p:nvSpPr>
          <p:cNvPr id="59399" name="Rectangle 7"/>
          <p:cNvSpPr>
            <a:spLocks noGrp="1" noChangeArrowheads="1"/>
          </p:cNvSpPr>
          <p:nvPr>
            <p:ph type="sldNum" sz="quarter" idx="5"/>
          </p:nvPr>
        </p:nvSpPr>
        <p:spPr bwMode="auto">
          <a:xfrm>
            <a:off x="4021063" y="9720319"/>
            <a:ext cx="3076584" cy="512640"/>
          </a:xfrm>
          <a:prstGeom prst="rect">
            <a:avLst/>
          </a:prstGeom>
          <a:noFill/>
          <a:ln w="9525">
            <a:noFill/>
            <a:miter lim="800000"/>
            <a:headEnd/>
            <a:tailEnd/>
          </a:ln>
          <a:effectLst/>
        </p:spPr>
        <p:txBody>
          <a:bodyPr vert="horz" wrap="square" lIns="94759" tIns="47380" rIns="94759" bIns="47380" numCol="1" anchor="b" anchorCtr="0" compatLnSpc="1">
            <a:prstTxWarp prst="textNoShape">
              <a:avLst/>
            </a:prstTxWarp>
          </a:bodyPr>
          <a:lstStyle>
            <a:lvl1pPr algn="r">
              <a:defRPr sz="1200" smtClean="0"/>
            </a:lvl1pPr>
          </a:lstStyle>
          <a:p>
            <a:pPr>
              <a:defRPr/>
            </a:pPr>
            <a:fld id="{A3804948-14D2-43DA-B3DB-CF1972FFF4B7}" type="slidenum">
              <a:rPr lang="en-US" altLang="zh-CN"/>
              <a:pPr>
                <a:defRPr/>
              </a:pPr>
              <a:t>‹#›</a:t>
            </a:fld>
            <a:endParaRPr lang="en-US" altLang="zh-CN"/>
          </a:p>
        </p:txBody>
      </p:sp>
    </p:spTree>
    <p:extLst>
      <p:ext uri="{BB962C8B-B14F-4D97-AF65-F5344CB8AC3E}">
        <p14:creationId xmlns:p14="http://schemas.microsoft.com/office/powerpoint/2010/main" val="2535616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Arial" charset="0"/>
                <a:ea typeface="宋体" pitchFamily="2" charset="-122"/>
                <a:cs typeface="+mn-cs"/>
              </a:rPr>
              <a:t>Hello everyone,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 am</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Wenjie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Hu from Zhejiang University. I am happy to be here to share with you about our recent work on electricity-theft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detection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via</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multi-source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data.</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It is a joint work with my advisor Yang,</a:t>
            </a:r>
            <a:r>
              <a:rPr lang="zh-CN" altLang="en-US" sz="1200" kern="1200" dirty="0">
                <a:solidFill>
                  <a:schemeClr val="tx1"/>
                </a:solidFill>
                <a:effectLst/>
                <a:latin typeface="Arial" charset="0"/>
                <a:ea typeface="宋体" pitchFamily="2" charset="-122"/>
                <a:cs typeface="+mn-cs"/>
              </a:rPr>
              <a:t> </a:t>
            </a:r>
            <a:r>
              <a:rPr lang="en-US" altLang="zh-CN" sz="1200" kern="1200" dirty="0" err="1">
                <a:solidFill>
                  <a:schemeClr val="tx1"/>
                </a:solidFill>
                <a:effectLst/>
                <a:latin typeface="Arial" charset="0"/>
                <a:ea typeface="宋体" pitchFamily="2" charset="-122"/>
                <a:cs typeface="+mn-cs"/>
              </a:rPr>
              <a:t>jianbo</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from State Grid of China,</a:t>
            </a:r>
            <a:r>
              <a:rPr lang="zh-CN" altLang="en-US" sz="1200" kern="1200" dirty="0">
                <a:solidFill>
                  <a:schemeClr val="tx1"/>
                </a:solidFill>
                <a:effectLst/>
                <a:latin typeface="Arial" charset="0"/>
                <a:ea typeface="宋体" pitchFamily="2" charset="-122"/>
                <a:cs typeface="+mn-cs"/>
              </a:rPr>
              <a:t> </a:t>
            </a:r>
            <a:r>
              <a:rPr lang="en-US" altLang="zh-CN" sz="1200" kern="1200" dirty="0" err="1">
                <a:solidFill>
                  <a:schemeClr val="tx1"/>
                </a:solidFill>
                <a:effectLst/>
                <a:latin typeface="Arial" charset="0"/>
                <a:ea typeface="宋体" pitchFamily="2" charset="-122"/>
                <a:cs typeface="+mn-cs"/>
              </a:rPr>
              <a:t>xuanwen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and</a:t>
            </a:r>
            <a:r>
              <a:rPr lang="zh-CN" altLang="en-US" sz="1200" kern="1200" dirty="0">
                <a:solidFill>
                  <a:schemeClr val="tx1"/>
                </a:solidFill>
                <a:effectLst/>
                <a:latin typeface="Arial" charset="0"/>
                <a:ea typeface="宋体" pitchFamily="2" charset="-122"/>
                <a:cs typeface="+mn-cs"/>
              </a:rPr>
              <a:t> </a:t>
            </a:r>
            <a:r>
              <a:rPr lang="en-US" altLang="zh-CN" sz="1200" kern="1200" dirty="0" err="1">
                <a:solidFill>
                  <a:schemeClr val="tx1"/>
                </a:solidFill>
                <a:effectLst/>
                <a:latin typeface="Arial" charset="0"/>
                <a:ea typeface="宋体" pitchFamily="2" charset="-122"/>
                <a:cs typeface="+mn-cs"/>
              </a:rPr>
              <a:t>ziqiang</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are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also</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from</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Zhejiang</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university</a:t>
            </a:r>
          </a:p>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a:t>
            </a:fld>
            <a:endParaRPr lang="en-US" altLang="zh-CN"/>
          </a:p>
        </p:txBody>
      </p:sp>
    </p:spTree>
    <p:extLst>
      <p:ext uri="{BB962C8B-B14F-4D97-AF65-F5344CB8AC3E}">
        <p14:creationId xmlns:p14="http://schemas.microsoft.com/office/powerpoint/2010/main" val="1737825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S</a:t>
            </a:r>
            <a:r>
              <a:rPr lang="en-US" dirty="0"/>
              <a:t>o far</a:t>
            </a:r>
            <a:r>
              <a:rPr lang="zh-CN" altLang="en-US" dirty="0"/>
              <a:t>， </a:t>
            </a:r>
            <a:r>
              <a:rPr lang="en-US" altLang="zh-CN" sz="1200" kern="1200" dirty="0">
                <a:solidFill>
                  <a:schemeClr val="tx1"/>
                </a:solidFill>
                <a:effectLst/>
                <a:latin typeface="Arial" charset="0"/>
                <a:ea typeface="宋体" pitchFamily="2" charset="-122"/>
                <a:cs typeface="+mn-cs"/>
              </a:rPr>
              <a:t>we can conclude that the analysis based on the combination of power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usage, NTL and temperature can yield extra information related to 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electricity-theft behavior.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Here, we integrate the insights into a hierarchical framework,</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named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HEBR.</a:t>
            </a:r>
            <a:r>
              <a:rPr lang="zh-CN" altLang="en-US" sz="1200" kern="1200" dirty="0">
                <a:solidFill>
                  <a:schemeClr val="tx1"/>
                </a:solidFill>
                <a:effectLst/>
                <a:latin typeface="Arial" charset="0"/>
                <a:ea typeface="宋体" pitchFamily="2" charset="-122"/>
                <a:cs typeface="+mn-cs"/>
              </a:rPr>
              <a:t> </a:t>
            </a:r>
            <a:r>
              <a:rPr lang="en-US" altLang="zh-CN" sz="1200" dirty="0">
                <a:latin typeface="Times" pitchFamily="2" charset="0"/>
                <a:ea typeface="Microsoft YaHei" panose="020B0503020204020204" pitchFamily="34" charset="-122"/>
              </a:rPr>
              <a:t>HEBR</a:t>
            </a:r>
            <a:r>
              <a:rPr lang="zh-CN" altLang="en-US" sz="1200" dirty="0">
                <a:latin typeface="Times" pitchFamily="2" charset="0"/>
                <a:ea typeface="Microsoft YaHei" panose="020B0503020204020204" pitchFamily="34" charset="-122"/>
              </a:rPr>
              <a:t> </a:t>
            </a:r>
            <a:r>
              <a:rPr lang="en-US" altLang="zh-CN" sz="1200" dirty="0">
                <a:latin typeface="Times" pitchFamily="2" charset="0"/>
                <a:ea typeface="Microsoft YaHei" panose="020B0503020204020204" pitchFamily="34" charset="-122"/>
              </a:rPr>
              <a:t>aims</a:t>
            </a:r>
            <a:r>
              <a:rPr lang="zh-CN" altLang="en-US" sz="1200" dirty="0">
                <a:latin typeface="Times" pitchFamily="2" charset="0"/>
                <a:ea typeface="Microsoft YaHei" panose="020B0503020204020204" pitchFamily="34" charset="-122"/>
              </a:rPr>
              <a:t> </a:t>
            </a:r>
            <a:r>
              <a:rPr lang="en-US" altLang="zh-CN" sz="1200" dirty="0">
                <a:latin typeface="Times" pitchFamily="2" charset="0"/>
                <a:ea typeface="Microsoft YaHei" panose="020B0503020204020204" pitchFamily="34" charset="-122"/>
              </a:rPr>
              <a:t>to</a:t>
            </a:r>
            <a:r>
              <a:rPr lang="zh-CN" altLang="en-US" sz="1200" dirty="0">
                <a:latin typeface="Times" pitchFamily="2" charset="0"/>
                <a:ea typeface="Microsoft YaHei" panose="020B0503020204020204" pitchFamily="34" charset="-122"/>
              </a:rPr>
              <a:t> </a:t>
            </a:r>
            <a:r>
              <a:rPr lang="en-US" altLang="zh-CN" sz="1200" dirty="0">
                <a:latin typeface="Times" pitchFamily="2" charset="0"/>
                <a:ea typeface="Microsoft YaHei" panose="020B0503020204020204" pitchFamily="34" charset="-122"/>
              </a:rPr>
              <a:t>bridge the information from </a:t>
            </a:r>
            <a:r>
              <a:rPr lang="en-US" altLang="zh-CN" sz="1200" dirty="0">
                <a:solidFill>
                  <a:srgbClr val="C00000"/>
                </a:solidFill>
                <a:latin typeface="Times" pitchFamily="2" charset="0"/>
                <a:ea typeface="Microsoft YaHei" panose="020B0503020204020204" pitchFamily="34" charset="-122"/>
              </a:rPr>
              <a:t>different sources</a:t>
            </a:r>
            <a:r>
              <a:rPr lang="zh-CN" altLang="en-US" sz="1200" dirty="0">
                <a:latin typeface="Times" pitchFamily="2" charset="0"/>
                <a:ea typeface="Microsoft YaHei" panose="020B0503020204020204" pitchFamily="34" charset="-122"/>
              </a:rPr>
              <a:t> </a:t>
            </a:r>
            <a:r>
              <a:rPr lang="en-US" altLang="zh-CN" sz="1200" dirty="0">
                <a:latin typeface="Times" pitchFamily="2" charset="0"/>
                <a:ea typeface="Microsoft YaHei" panose="020B0503020204020204" pitchFamily="34" charset="-122"/>
              </a:rPr>
              <a:t>and</a:t>
            </a:r>
            <a:r>
              <a:rPr lang="zh-CN" altLang="en-US" sz="1200" dirty="0">
                <a:latin typeface="Times" pitchFamily="2" charset="0"/>
                <a:ea typeface="Microsoft YaHei" panose="020B0503020204020204" pitchFamily="34" charset="-122"/>
              </a:rPr>
              <a:t> </a:t>
            </a:r>
            <a:r>
              <a:rPr lang="en-US" altLang="zh-CN" sz="1200" dirty="0">
                <a:latin typeface="Times" pitchFamily="2" charset="0"/>
                <a:ea typeface="Microsoft YaHei" panose="020B0503020204020204" pitchFamily="34" charset="-122"/>
              </a:rPr>
              <a:t>capture</a:t>
            </a:r>
            <a:r>
              <a:rPr lang="zh-CN" altLang="en-US" sz="1200" dirty="0">
                <a:latin typeface="Times" pitchFamily="2" charset="0"/>
                <a:ea typeface="Microsoft YaHei" panose="020B0503020204020204" pitchFamily="34" charset="-122"/>
              </a:rPr>
              <a:t> </a:t>
            </a:r>
            <a:r>
              <a:rPr lang="en-US" altLang="zh-CN" sz="1200" dirty="0">
                <a:latin typeface="Times" pitchFamily="2" charset="0"/>
                <a:ea typeface="Microsoft YaHei" panose="020B0503020204020204" pitchFamily="34" charset="-122"/>
              </a:rPr>
              <a:t>their</a:t>
            </a:r>
            <a:r>
              <a:rPr lang="zh-CN" altLang="en-US" sz="1200" dirty="0">
                <a:latin typeface="Times" pitchFamily="2" charset="0"/>
                <a:ea typeface="Microsoft YaHei" panose="020B0503020204020204" pitchFamily="34" charset="-122"/>
              </a:rPr>
              <a:t> </a:t>
            </a:r>
            <a:r>
              <a:rPr lang="en-US" altLang="zh-CN" sz="1200" dirty="0">
                <a:solidFill>
                  <a:srgbClr val="C00000"/>
                </a:solidFill>
                <a:latin typeface="Times" pitchFamily="2" charset="0"/>
                <a:ea typeface="Microsoft YaHei" panose="020B0503020204020204" pitchFamily="34" charset="-122"/>
              </a:rPr>
              <a:t>hierarchical</a:t>
            </a:r>
            <a:r>
              <a:rPr lang="zh-CN" altLang="en-US" sz="1200" dirty="0">
                <a:solidFill>
                  <a:srgbClr val="C00000"/>
                </a:solidFill>
                <a:latin typeface="Times" pitchFamily="2" charset="0"/>
                <a:ea typeface="Microsoft YaHei" panose="020B0503020204020204" pitchFamily="34" charset="-122"/>
              </a:rPr>
              <a:t> </a:t>
            </a:r>
            <a:r>
              <a:rPr lang="en-US" altLang="zh-CN" sz="1200" dirty="0">
                <a:solidFill>
                  <a:srgbClr val="C00000"/>
                </a:solidFill>
                <a:latin typeface="Times" pitchFamily="2" charset="0"/>
                <a:ea typeface="Microsoft YaHei" panose="020B0503020204020204" pitchFamily="34" charset="-122"/>
              </a:rPr>
              <a:t>correlations </a:t>
            </a:r>
            <a:r>
              <a:rPr lang="en-US" altLang="zh-CN" sz="1200" dirty="0">
                <a:latin typeface="Times" pitchFamily="2" charset="0"/>
                <a:ea typeface="Microsoft YaHei" panose="020B0503020204020204" pitchFamily="34" charset="-122"/>
              </a:rPr>
              <a:t>when detecting electricity theft.</a:t>
            </a:r>
            <a:r>
              <a:rPr lang="zh-CN" altLang="en-US" sz="1200" dirty="0">
                <a:latin typeface="Times" pitchFamily="2" charset="0"/>
                <a:ea typeface="Microsoft YaHei" panose="020B0503020204020204" pitchFamily="34" charset="-122"/>
              </a:rPr>
              <a:t> </a:t>
            </a:r>
            <a:r>
              <a:rPr lang="en-US" altLang="zh-CN" sz="1200" dirty="0">
                <a:latin typeface="Times" pitchFamily="2" charset="0"/>
                <a:ea typeface="Microsoft YaHei" panose="020B0503020204020204" pitchFamily="34" charset="-122"/>
              </a:rPr>
              <a:t>It</a:t>
            </a:r>
            <a:r>
              <a:rPr lang="zh-CN" altLang="en-US" sz="1200" dirty="0">
                <a:latin typeface="Times" pitchFamily="2" charset="0"/>
                <a:ea typeface="Microsoft YaHei" panose="020B0503020204020204" pitchFamily="34" charset="-122"/>
              </a:rPr>
              <a:t> </a:t>
            </a:r>
            <a:r>
              <a:rPr lang="en-US" altLang="zh-CN" sz="1200" dirty="0">
                <a:latin typeface="Times" pitchFamily="2" charset="0"/>
                <a:ea typeface="Microsoft YaHei" panose="020B0503020204020204" pitchFamily="34" charset="-122"/>
              </a:rPr>
              <a:t>consider</a:t>
            </a:r>
            <a:r>
              <a:rPr lang="zh-CN" altLang="en-US" sz="1200" dirty="0">
                <a:latin typeface="Times" pitchFamily="2" charset="0"/>
                <a:ea typeface="Microsoft YaHei" panose="020B0503020204020204" pitchFamily="34" charset="-122"/>
              </a:rPr>
              <a:t> </a:t>
            </a:r>
            <a:r>
              <a:rPr lang="en-US" altLang="zh-CN" sz="1200" kern="1200" dirty="0">
                <a:solidFill>
                  <a:schemeClr val="tx1"/>
                </a:solidFill>
                <a:effectLst/>
                <a:latin typeface="Arial" charset="0"/>
                <a:ea typeface="宋体" pitchFamily="2" charset="-122"/>
                <a:cs typeface="+mn-cs"/>
              </a:rPr>
              <a:t>three distinct levels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of</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information,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and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try</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to</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estimate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probability</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of</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user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being</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thief.</a:t>
            </a:r>
            <a:endParaRPr lang="en-US" altLang="zh-CN" sz="1200" dirty="0">
              <a:latin typeface="Times" pitchFamily="2" charset="0"/>
              <a:ea typeface="Microsoft YaHei"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 </a:t>
            </a:r>
            <a:endParaRPr lang="en-US" altLang="zh-CN" dirty="0"/>
          </a:p>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10</a:t>
            </a:fld>
            <a:endParaRPr lang="en-US" altLang="zh-CN"/>
          </a:p>
        </p:txBody>
      </p:sp>
    </p:spTree>
    <p:extLst>
      <p:ext uri="{BB962C8B-B14F-4D97-AF65-F5344CB8AC3E}">
        <p14:creationId xmlns:p14="http://schemas.microsoft.com/office/powerpoint/2010/main" val="1625722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It</a:t>
            </a:r>
            <a:r>
              <a:rPr lang="zh-CN" altLang="en-US" dirty="0"/>
              <a:t> </a:t>
            </a:r>
            <a:r>
              <a:rPr lang="en-US" altLang="zh-CN" dirty="0"/>
              <a:t>is</a:t>
            </a:r>
            <a:r>
              <a:rPr lang="zh-CN" altLang="en-US" dirty="0"/>
              <a:t> </a:t>
            </a:r>
            <a:r>
              <a:rPr lang="en-US" altLang="zh-CN" dirty="0"/>
              <a:t>the</a:t>
            </a:r>
            <a:r>
              <a:rPr lang="zh-CN" altLang="en-US" dirty="0"/>
              <a:t> </a:t>
            </a:r>
            <a:r>
              <a:rPr lang="en-US" altLang="zh-CN" sz="1200" kern="1200" dirty="0">
                <a:solidFill>
                  <a:schemeClr val="tx1"/>
                </a:solidFill>
                <a:effectLst/>
                <a:latin typeface="Arial" charset="0"/>
                <a:ea typeface="宋体" pitchFamily="2" charset="-122"/>
                <a:cs typeface="+mn-cs"/>
              </a:rPr>
              <a:t>Architecture of HEBR.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Given a multi-source observation sequence,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HEBR constructs a three-level framework: at each level, different sequences are inputted into different recurrent layers respectively, the latent representations of which are fused in pairs.</a:t>
            </a:r>
          </a:p>
          <a:p>
            <a:r>
              <a:rPr lang="en-US" altLang="zh-CN" sz="1200" kern="1200" dirty="0">
                <a:solidFill>
                  <a:schemeClr val="tx1"/>
                </a:solidFill>
                <a:effectLst/>
                <a:latin typeface="Arial" charset="0"/>
                <a:ea typeface="宋体" pitchFamily="2" charset="-122"/>
                <a:cs typeface="+mn-cs"/>
              </a:rPr>
              <a:t>Different levels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have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different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targets.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Level</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1</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aim</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to</a:t>
            </a:r>
            <a:r>
              <a:rPr lang="zh-CN" altLang="en-US" sz="1200" kern="1200" dirty="0">
                <a:solidFill>
                  <a:schemeClr val="tx1"/>
                </a:solidFill>
                <a:effectLst/>
                <a:latin typeface="Arial" charset="0"/>
                <a:ea typeface="宋体" pitchFamily="2" charset="-122"/>
                <a:cs typeface="+mn-cs"/>
              </a:rPr>
              <a:t> </a:t>
            </a:r>
            <a:r>
              <a:rPr kumimoji="1" lang="en-US" altLang="zh-CN" sz="1200" kern="1200" dirty="0">
                <a:solidFill>
                  <a:srgbClr val="000000"/>
                </a:solidFill>
                <a:effectLst/>
                <a:latin typeface="Times" pitchFamily="2" charset="0"/>
                <a:ea typeface="宋体" pitchFamily="2" charset="-122"/>
                <a:cs typeface="Arial" panose="020B0604020202020204" pitchFamily="34" charset="0"/>
              </a:rPr>
              <a:t>capture</a:t>
            </a:r>
            <a:r>
              <a:rPr kumimoji="1" lang="en-US" altLang="zh-CN" dirty="0">
                <a:solidFill>
                  <a:srgbClr val="000000"/>
                </a:solidFill>
                <a:latin typeface="Times" pitchFamily="2" charset="0"/>
                <a:cs typeface="Arial" panose="020B0604020202020204" pitchFamily="34" charset="0"/>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influence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from</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macro- </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or </a:t>
            </a:r>
            <a:r>
              <a:rPr lang="en-US" altLang="zh-CN" sz="1200" kern="1200" dirty="0" err="1">
                <a:solidFill>
                  <a:schemeClr val="tx1"/>
                </a:solidFill>
                <a:effectLst/>
                <a:latin typeface="Arial" charset="0"/>
                <a:ea typeface="宋体" pitchFamily="2" charset="-122"/>
                <a:cs typeface="+mn-cs"/>
              </a:rPr>
              <a:t>meso</a:t>
            </a:r>
            <a:r>
              <a:rPr lang="en-US" altLang="zh-CN" sz="1200" kern="1200" dirty="0">
                <a:solidFill>
                  <a:schemeClr val="tx1"/>
                </a:solidFill>
                <a:effectLst/>
                <a:latin typeface="Arial" charset="0"/>
                <a:ea typeface="宋体" pitchFamily="2" charset="-122"/>
                <a:cs typeface="+mn-cs"/>
              </a:rPr>
              <a:t>-level factors on user behaviors respectively.</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Level</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2</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try</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to</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uniform 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influence from macro and </a:t>
            </a:r>
            <a:r>
              <a:rPr lang="en-US" altLang="zh-CN" sz="1200" kern="1200" dirty="0" err="1">
                <a:solidFill>
                  <a:schemeClr val="tx1"/>
                </a:solidFill>
                <a:effectLst/>
                <a:latin typeface="Arial" charset="0"/>
                <a:ea typeface="宋体" pitchFamily="2" charset="-122"/>
                <a:cs typeface="+mn-cs"/>
              </a:rPr>
              <a:t>meso</a:t>
            </a:r>
            <a:r>
              <a:rPr lang="en-US" altLang="zh-CN" sz="1200" kern="1200" dirty="0">
                <a:solidFill>
                  <a:schemeClr val="tx1"/>
                </a:solidFill>
                <a:effectLst/>
                <a:latin typeface="Arial" charset="0"/>
                <a:ea typeface="宋体" pitchFamily="2" charset="-122"/>
                <a:cs typeface="+mn-cs"/>
              </a:rPr>
              <a:t> level,</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and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Level</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3</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aims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to</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output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probability</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of</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electricity</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theft.</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br>
              <a:rPr lang="en-US" altLang="zh-CN" sz="1200" kern="1200" dirty="0">
                <a:solidFill>
                  <a:schemeClr val="tx1"/>
                </a:solidFill>
                <a:effectLst/>
                <a:latin typeface="Arial" charset="0"/>
                <a:ea typeface="宋体" pitchFamily="2" charset="-122"/>
                <a:cs typeface="+mn-cs"/>
              </a:rPr>
            </a:b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dirty="0">
              <a:solidFill>
                <a:srgbClr val="000000"/>
              </a:solidFill>
              <a:latin typeface="Times" pitchFamily="2" charset="0"/>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11</a:t>
            </a:fld>
            <a:endParaRPr lang="en-US" altLang="zh-CN"/>
          </a:p>
        </p:txBody>
      </p:sp>
    </p:spTree>
    <p:extLst>
      <p:ext uri="{BB962C8B-B14F-4D97-AF65-F5344CB8AC3E}">
        <p14:creationId xmlns:p14="http://schemas.microsoft.com/office/powerpoint/2010/main" val="3491188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As for the operations in each level,</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there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are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two</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important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layers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for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feature extraction and fusion: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recurrent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layer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and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fusion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layer.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Formulations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are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follows.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H</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and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apostrophe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h</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are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latent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representation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of</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current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input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alpha</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denotes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temporal</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attention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coefficient,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which</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tries to automatically discover the attention weights based on “end-to-end” learning. </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12</a:t>
            </a:fld>
            <a:endParaRPr lang="en-US" altLang="zh-CN"/>
          </a:p>
        </p:txBody>
      </p:sp>
    </p:spTree>
    <p:extLst>
      <p:ext uri="{BB962C8B-B14F-4D97-AF65-F5344CB8AC3E}">
        <p14:creationId xmlns:p14="http://schemas.microsoft.com/office/powerpoint/2010/main" val="3695709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In real life,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can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usually</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observe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that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if the previous day was very hot, people will tend to turn on the air conditioner for a longer time, even if today is colder. In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other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words,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there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may</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be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time-delayed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existed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among</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different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source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data.</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So,</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in order to capture more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information,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design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multi-step</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fusion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mechanism,</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shown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equation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2.</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It try to fuse more information in the temporal interval rather than just at the current temporal point. </a:t>
            </a:r>
            <a:endParaRPr lang="en-US" altLang="zh-CN" dirty="0"/>
          </a:p>
          <a:p>
            <a:r>
              <a:rPr lang="en-US" altLang="zh-CN" sz="1200" kern="1200" dirty="0">
                <a:solidFill>
                  <a:schemeClr val="tx1"/>
                </a:solidFill>
                <a:effectLst/>
                <a:latin typeface="Arial" charset="0"/>
                <a:ea typeface="宋体" pitchFamily="2" charset="-122"/>
                <a:cs typeface="+mn-cs"/>
              </a:rPr>
              <a:t>However, it is impossible that the fused information at each time step will be equally important to behavioral patterns. For example, someone is probably an electricity theft if he consumes little power in summer or winter, but this may not be true in autumn or spring.</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Therefore, we use an attention mechanism to model the varying significance of the fused information at different time steps.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weighted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by</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current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two</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latent</a:t>
            </a:r>
            <a:r>
              <a:rPr lang="zh-CN" altLang="en-US" sz="1200" kern="1200" dirty="0">
                <a:solidFill>
                  <a:schemeClr val="tx1"/>
                </a:solidFill>
                <a:effectLst/>
                <a:latin typeface="Arial" charset="0"/>
                <a:ea typeface="宋体" pitchFamily="2" charset="-122"/>
                <a:cs typeface="+mn-cs"/>
              </a:rPr>
              <a:t> </a:t>
            </a:r>
            <a:r>
              <a:rPr lang="en-US" altLang="zh-CN" sz="1200" kern="1200" dirty="0" err="1">
                <a:solidFill>
                  <a:schemeClr val="tx1"/>
                </a:solidFill>
                <a:effectLst/>
                <a:latin typeface="Arial" charset="0"/>
                <a:ea typeface="宋体" pitchFamily="2" charset="-122"/>
                <a:cs typeface="+mn-cs"/>
              </a:rPr>
              <a:t>represenations</a:t>
            </a:r>
            <a:r>
              <a:rPr lang="en-US" altLang="zh-CN" sz="1200" kern="1200" dirty="0">
                <a:solidFill>
                  <a:schemeClr val="tx1"/>
                </a:solidFill>
                <a:effectLst/>
                <a:latin typeface="Arial" charset="0"/>
                <a:ea typeface="宋体" pitchFamily="2" charset="-122"/>
                <a:cs typeface="+mn-cs"/>
              </a:rPr>
              <a:t>.</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13</a:t>
            </a:fld>
            <a:endParaRPr lang="en-US" altLang="zh-CN"/>
          </a:p>
        </p:txBody>
      </p:sp>
    </p:spTree>
    <p:extLst>
      <p:ext uri="{BB962C8B-B14F-4D97-AF65-F5344CB8AC3E}">
        <p14:creationId xmlns:p14="http://schemas.microsoft.com/office/powerpoint/2010/main" val="428462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So</a:t>
            </a:r>
            <a:r>
              <a:rPr lang="zh-CN" altLang="en-US" dirty="0"/>
              <a:t> </a:t>
            </a:r>
            <a:r>
              <a:rPr lang="en-US" altLang="zh-CN" dirty="0"/>
              <a:t>far,</a:t>
            </a:r>
            <a:r>
              <a:rPr lang="zh-CN" altLang="en-US" dirty="0"/>
              <a:t> </a:t>
            </a:r>
            <a:r>
              <a:rPr lang="en-US" altLang="zh-CN" dirty="0"/>
              <a:t>we</a:t>
            </a:r>
            <a:r>
              <a:rPr lang="zh-CN" altLang="en-US" dirty="0"/>
              <a:t> </a:t>
            </a:r>
            <a:r>
              <a:rPr lang="en-US" altLang="zh-CN" dirty="0"/>
              <a:t>can</a:t>
            </a:r>
            <a:r>
              <a:rPr lang="zh-CN" altLang="en-US" dirty="0"/>
              <a:t> </a:t>
            </a:r>
            <a:r>
              <a:rPr lang="en-US" altLang="zh-CN" dirty="0"/>
              <a:t>give</a:t>
            </a:r>
            <a:r>
              <a:rPr lang="zh-CN" altLang="en-US" dirty="0"/>
              <a:t> </a:t>
            </a:r>
            <a:r>
              <a:rPr lang="en-US" altLang="zh-CN" sz="1200" kern="1200" dirty="0">
                <a:solidFill>
                  <a:schemeClr val="tx1"/>
                </a:solidFill>
                <a:effectLst/>
                <a:latin typeface="Arial" charset="0"/>
                <a:ea typeface="宋体" pitchFamily="2" charset="-122"/>
                <a:cs typeface="+mn-cs"/>
              </a:rPr>
              <a:t>complete mathematical formulations of</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HEBR,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where multi-source sequences initialize the input I , then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three levels of feature extraction and hierarchical fusion are conducted. 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last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fused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representations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acting</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feature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embeddings,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are</a:t>
            </a:r>
            <a:r>
              <a:rPr lang="zh-CN" altLang="en-US" sz="1200" kern="1200" dirty="0">
                <a:solidFill>
                  <a:schemeClr val="tx1"/>
                </a:solidFill>
                <a:effectLst/>
                <a:latin typeface="Arial" charset="0"/>
                <a:ea typeface="宋体" pitchFamily="2" charset="-122"/>
                <a:cs typeface="+mn-cs"/>
              </a:rPr>
              <a:t> </a:t>
            </a:r>
            <a:r>
              <a:rPr lang="en-US" altLang="zh-CN" sz="1200" kern="1200" dirty="0" err="1">
                <a:solidFill>
                  <a:schemeClr val="tx1"/>
                </a:solidFill>
                <a:effectLst/>
                <a:latin typeface="Arial" charset="0"/>
                <a:ea typeface="宋体" pitchFamily="2" charset="-122"/>
                <a:cs typeface="+mn-cs"/>
              </a:rPr>
              <a:t>maped</a:t>
            </a:r>
            <a:r>
              <a:rPr lang="en-US" altLang="zh-CN" sz="1200" kern="1200" dirty="0">
                <a:solidFill>
                  <a:schemeClr val="tx1"/>
                </a:solidFill>
                <a:effectLst/>
                <a:latin typeface="Arial" charset="0"/>
                <a:ea typeface="宋体" pitchFamily="2" charset="-122"/>
                <a:cs typeface="+mn-cs"/>
              </a:rPr>
              <a:t> into a binary vector, and then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be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turned into the probability of</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electricity</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theft.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can use the Adam optimizer for the parameter learning, and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reduce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binary cross-entropy</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loss. </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14</a:t>
            </a:fld>
            <a:endParaRPr lang="en-US" altLang="zh-CN"/>
          </a:p>
        </p:txBody>
      </p:sp>
    </p:spTree>
    <p:extLst>
      <p:ext uri="{BB962C8B-B14F-4D97-AF65-F5344CB8AC3E}">
        <p14:creationId xmlns:p14="http://schemas.microsoft.com/office/powerpoint/2010/main" val="965640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We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conduct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experiments on the real-world dataset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to</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validate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model</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effectiveness.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We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consider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following</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benchmark</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methods.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 first type is classification methods based on handcrafted features, which have been commonly used in existing work on electricity theft detection.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features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are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shown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table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and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use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some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famous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algorithms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classifier</a:t>
            </a:r>
            <a:endParaRPr lang="en-US" altLang="zh-CN" dirty="0"/>
          </a:p>
          <a:p>
            <a:endParaRPr lang="en-US" sz="1200" kern="1200" dirty="0">
              <a:solidFill>
                <a:schemeClr val="tx1"/>
              </a:solidFill>
              <a:effectLst/>
              <a:latin typeface="Arial" charset="0"/>
              <a:ea typeface="宋体" pitchFamily="2" charset="-122"/>
              <a:cs typeface="+mn-cs"/>
            </a:endParaRPr>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15</a:t>
            </a:fld>
            <a:endParaRPr lang="en-US" altLang="zh-CN"/>
          </a:p>
        </p:txBody>
      </p:sp>
    </p:spTree>
    <p:extLst>
      <p:ext uri="{BB962C8B-B14F-4D97-AF65-F5344CB8AC3E}">
        <p14:creationId xmlns:p14="http://schemas.microsoft.com/office/powerpoint/2010/main" val="83228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The second type of baseline is time series classification methods, including: nearest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neighbor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methods,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fast</a:t>
            </a:r>
            <a:r>
              <a:rPr lang="zh-CN" altLang="en-US" sz="1200" kern="1200" dirty="0">
                <a:solidFill>
                  <a:schemeClr val="tx1"/>
                </a:solidFill>
                <a:effectLst/>
                <a:latin typeface="Arial" charset="0"/>
                <a:ea typeface="宋体" pitchFamily="2" charset="-122"/>
                <a:cs typeface="+mn-cs"/>
              </a:rPr>
              <a:t> </a:t>
            </a:r>
            <a:r>
              <a:rPr lang="en-US" altLang="zh-CN" sz="1200" kern="1200" dirty="0" err="1">
                <a:solidFill>
                  <a:schemeClr val="tx1"/>
                </a:solidFill>
                <a:effectLst/>
                <a:latin typeface="Arial" charset="0"/>
                <a:ea typeface="宋体" pitchFamily="2" charset="-122"/>
                <a:cs typeface="+mn-cs"/>
              </a:rPr>
              <a:t>shaplets</a:t>
            </a:r>
            <a:r>
              <a:rPr lang="en-US" altLang="zh-CN" sz="1200" kern="1200" dirty="0">
                <a:solidFill>
                  <a:schemeClr val="tx1"/>
                </a:solidFill>
                <a:effectLst/>
                <a:latin typeface="Arial" charset="0"/>
                <a:ea typeface="宋体" pitchFamily="2" charset="-122"/>
                <a:cs typeface="+mn-cs"/>
              </a:rPr>
              <a: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and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Time Series Forest.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The third type of baseline, we consider several</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competitive deep learning methodologies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And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last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our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method.</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16</a:t>
            </a:fld>
            <a:endParaRPr lang="en-US" altLang="zh-CN"/>
          </a:p>
        </p:txBody>
      </p:sp>
    </p:spTree>
    <p:extLst>
      <p:ext uri="{BB962C8B-B14F-4D97-AF65-F5344CB8AC3E}">
        <p14:creationId xmlns:p14="http://schemas.microsoft.com/office/powerpoint/2010/main" val="1787804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We use precision, recall and two F-measures (F1, F0.5) as metrics. Here,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we prefer to use F0.5 as the metric for electricity-theft detection, as precision is more important than recall to real application.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We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also</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present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standard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deviation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to</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compare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dirty="0">
                <a:solidFill>
                  <a:schemeClr val="tx1"/>
                </a:solidFill>
                <a:latin typeface="Times" pitchFamily="2" charset="0"/>
              </a:rPr>
              <a:t>stability of different models</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17</a:t>
            </a:fld>
            <a:endParaRPr lang="en-US" altLang="zh-CN"/>
          </a:p>
        </p:txBody>
      </p:sp>
    </p:spTree>
    <p:extLst>
      <p:ext uri="{BB962C8B-B14F-4D97-AF65-F5344CB8AC3E}">
        <p14:creationId xmlns:p14="http://schemas.microsoft.com/office/powerpoint/2010/main" val="3008219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As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shown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table,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as expected, HEBR are better able to handle multi-source data and consequently outperform other methods. </a:t>
            </a:r>
            <a:endParaRPr lang="en-US" altLang="zh-CN" dirty="0"/>
          </a:p>
          <a:p>
            <a:endParaRPr lang="en-US" sz="1200" kern="1200" dirty="0">
              <a:solidFill>
                <a:schemeClr val="tx1"/>
              </a:solidFill>
              <a:effectLst/>
              <a:latin typeface="Arial" charset="0"/>
              <a:ea typeface="宋体" pitchFamily="2" charset="-122"/>
              <a:cs typeface="+mn-cs"/>
            </a:endParaRPr>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18</a:t>
            </a:fld>
            <a:endParaRPr lang="en-US" altLang="zh-CN"/>
          </a:p>
        </p:txBody>
      </p:sp>
    </p:spTree>
    <p:extLst>
      <p:ext uri="{BB962C8B-B14F-4D97-AF65-F5344CB8AC3E}">
        <p14:creationId xmlns:p14="http://schemas.microsoft.com/office/powerpoint/2010/main" val="557094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Arial" charset="0"/>
                <a:ea typeface="宋体" pitchFamily="2" charset="-122"/>
                <a:cs typeface="+mn-cs"/>
              </a:rPr>
              <a:t>In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order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to</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further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validate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model</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effectiveness,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conduct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several</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ablation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studies.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test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performance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by</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removing</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some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components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model.</a:t>
            </a:r>
            <a:r>
              <a:rPr lang="zh-CN" altLang="en-US" sz="1200" kern="1200" dirty="0">
                <a:solidFill>
                  <a:schemeClr val="tx1"/>
                </a:solidFill>
                <a:effectLst/>
                <a:latin typeface="Arial" charset="0"/>
                <a:ea typeface="宋体" pitchFamily="2" charset="-122"/>
                <a:cs typeface="+mn-cs"/>
              </a:rPr>
              <a:t> </a:t>
            </a:r>
            <a:endParaRPr lang="en-US" altLang="zh-CN" sz="1200" kern="1200" dirty="0">
              <a:solidFill>
                <a:schemeClr val="tx1"/>
              </a:solidFill>
              <a:effectLst/>
              <a:latin typeface="Arial"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First,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remove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 input sequences of temperature or NTL,</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or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both</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of</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them,</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find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that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 performance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will drop substantially.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Then,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remove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some operators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 in turn and assess the subsequent impact on performance.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results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suggest that these two operators,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multi-step</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fusion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and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temporal</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attention, work well together to bridge the information from different sources </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 </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pitchFamily="2" charset="-122"/>
              <a:cs typeface="+mn-cs"/>
            </a:endParaRPr>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19</a:t>
            </a:fld>
            <a:endParaRPr lang="en-US" altLang="zh-CN"/>
          </a:p>
        </p:txBody>
      </p:sp>
    </p:spTree>
    <p:extLst>
      <p:ext uri="{BB962C8B-B14F-4D97-AF65-F5344CB8AC3E}">
        <p14:creationId xmlns:p14="http://schemas.microsoft.com/office/powerpoint/2010/main" val="3999987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When we talk about electricity theft, it is </a:t>
            </a:r>
            <a:r>
              <a:rPr lang="en-US" sz="1200" kern="1200" dirty="0">
                <a:solidFill>
                  <a:schemeClr val="tx1"/>
                </a:solidFill>
                <a:effectLst/>
                <a:latin typeface="Arial" charset="0"/>
                <a:ea typeface="宋体" pitchFamily="2" charset="-122"/>
                <a:cs typeface="+mn-cs"/>
              </a:rPr>
              <a:t>a</a:t>
            </a:r>
            <a:r>
              <a:rPr lang="en-US" altLang="zh-CN" sz="1200" kern="1200" dirty="0">
                <a:solidFill>
                  <a:schemeClr val="tx1"/>
                </a:solidFill>
                <a:effectLst/>
                <a:latin typeface="Arial" charset="0"/>
                <a:ea typeface="宋体" pitchFamily="2" charset="-122"/>
                <a:cs typeface="+mn-cs"/>
              </a:rPr>
              <a:t> behavior that users conduct illegal operations to avoid electricity bills, becoming a common phenomenon in the developing countries. As a statistic shown in 2012, GDP in India was reported to drop 1.5% as a result of electricity theft, while Uttar Pradesh, the most populous state in India, lost 36% of its total electric power to theft of this kind. These behaviors not only result in unbearable economic losses to the power suppliers, but also endangers the safety of users, systems, and even the public at large. Great efforts have been made to detect and prevent electricity theft. </a:t>
            </a:r>
            <a:endParaRPr lang="en-US" altLang="zh-CN" dirty="0"/>
          </a:p>
          <a:p>
            <a:endParaRPr lang="en-US" dirty="0"/>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2</a:t>
            </a:fld>
            <a:endParaRPr lang="en-US" altLang="zh-CN"/>
          </a:p>
        </p:txBody>
      </p:sp>
    </p:spTree>
    <p:extLst>
      <p:ext uri="{BB962C8B-B14F-4D97-AF65-F5344CB8AC3E}">
        <p14:creationId xmlns:p14="http://schemas.microsoft.com/office/powerpoint/2010/main" val="29476815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Apart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from</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experiments,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also</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applied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our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HEBR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model</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to</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detect electricity theft,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in cooperation with State Grid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of</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China.</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It turned out that HEBR detected three electricity thieves out of 20 with 15% precision in practice, which represented a significant improvement in on-site investigation precision.</a:t>
            </a:r>
            <a:r>
              <a:rPr lang="zh-CN" altLang="en-US" sz="1200" kern="1200" dirty="0">
                <a:solidFill>
                  <a:schemeClr val="tx1"/>
                </a:solidFill>
                <a:effectLst/>
                <a:latin typeface="Arial" charset="0"/>
                <a:ea typeface="宋体" pitchFamily="2" charset="-122"/>
                <a:cs typeface="+mn-cs"/>
              </a:rPr>
              <a:t> </a:t>
            </a:r>
            <a:endParaRPr lang="en-US" altLang="zh-CN" sz="1200" kern="1200" dirty="0">
              <a:solidFill>
                <a:schemeClr val="tx1"/>
              </a:solidFill>
              <a:effectLst/>
              <a:latin typeface="Arial"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There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specific</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example,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red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bar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indicate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time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when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thief</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was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caught.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visualized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attention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scores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different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levels.</a:t>
            </a:r>
            <a:r>
              <a:rPr lang="zh-CN" altLang="en-US" sz="1200" kern="1200" dirty="0">
                <a:solidFill>
                  <a:schemeClr val="tx1"/>
                </a:solidFill>
                <a:effectLst/>
                <a:latin typeface="Arial" charset="0"/>
                <a:ea typeface="宋体" pitchFamily="2" charset="-122"/>
                <a:cs typeface="+mn-cs"/>
              </a:rPr>
              <a:t> </a:t>
            </a:r>
            <a:endParaRPr lang="en-US" altLang="zh-CN" sz="1200" kern="1200" dirty="0">
              <a:solidFill>
                <a:schemeClr val="tx1"/>
              </a:solidFill>
              <a:effectLst/>
              <a:latin typeface="Arial" charset="0"/>
              <a:ea typeface="宋体" pitchFamily="2" charset="-122"/>
              <a:cs typeface="+mn-cs"/>
            </a:endParaRPr>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20</a:t>
            </a:fld>
            <a:endParaRPr lang="en-US" altLang="zh-CN"/>
          </a:p>
        </p:txBody>
      </p:sp>
    </p:spTree>
    <p:extLst>
      <p:ext uri="{BB962C8B-B14F-4D97-AF65-F5344CB8AC3E}">
        <p14:creationId xmlns:p14="http://schemas.microsoft.com/office/powerpoint/2010/main" val="2506840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And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can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see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that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 high-scoring positions,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 brighter areas of the heat map, are where the electricity usages are low, along with hot weather and high non-technical</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loss.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It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is consistent with previous empirical observation.</a:t>
            </a:r>
            <a:endParaRPr lang="en-US" altLang="zh-CN" dirty="0"/>
          </a:p>
          <a:p>
            <a:endParaRPr lang="en-US" sz="1200" kern="1200" dirty="0">
              <a:solidFill>
                <a:schemeClr val="tx1"/>
              </a:solidFill>
              <a:effectLst/>
              <a:latin typeface="Arial" charset="0"/>
              <a:ea typeface="宋体" pitchFamily="2" charset="-122"/>
              <a:cs typeface="+mn-cs"/>
            </a:endParaRPr>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21</a:t>
            </a:fld>
            <a:endParaRPr lang="en-US" altLang="zh-CN"/>
          </a:p>
        </p:txBody>
      </p:sp>
    </p:spTree>
    <p:extLst>
      <p:ext uri="{BB962C8B-B14F-4D97-AF65-F5344CB8AC3E}">
        <p14:creationId xmlns:p14="http://schemas.microsoft.com/office/powerpoint/2010/main" val="3647506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Finally</a:t>
            </a:r>
            <a:r>
              <a:rPr kumimoji="1" lang="zh-CN" altLang="en-US" dirty="0"/>
              <a:t> </a:t>
            </a:r>
            <a:r>
              <a:rPr kumimoji="1" lang="en-US" altLang="zh-CN" dirty="0"/>
              <a:t>let</a:t>
            </a:r>
            <a:r>
              <a:rPr kumimoji="1" lang="zh-CN" altLang="en-US" dirty="0"/>
              <a:t> </a:t>
            </a:r>
            <a:r>
              <a:rPr kumimoji="1" lang="en-US" altLang="zh-CN" dirty="0"/>
              <a:t>me</a:t>
            </a:r>
            <a:r>
              <a:rPr kumimoji="1" lang="zh-CN" altLang="en-US" dirty="0"/>
              <a:t> </a:t>
            </a:r>
            <a:r>
              <a:rPr kumimoji="1" lang="en-US" altLang="zh-CN" dirty="0"/>
              <a:t>summarize</a:t>
            </a:r>
            <a:r>
              <a:rPr kumimoji="1" lang="zh-CN" altLang="en-US" dirty="0"/>
              <a:t> </a:t>
            </a:r>
            <a:r>
              <a:rPr kumimoji="1" lang="en-US" altLang="zh-CN" dirty="0"/>
              <a:t>our</a:t>
            </a:r>
            <a:r>
              <a:rPr kumimoji="1" lang="zh-CN" altLang="en-US" dirty="0"/>
              <a:t> </a:t>
            </a:r>
            <a:r>
              <a:rPr kumimoji="1" lang="en-US" altLang="zh-CN" dirty="0"/>
              <a:t>work.</a:t>
            </a:r>
            <a:r>
              <a:rPr kumimoji="1" lang="zh-CN" altLang="en-US" dirty="0"/>
              <a:t> </a:t>
            </a:r>
            <a:r>
              <a:rPr kumimoji="1" lang="en-US" altLang="zh-CN" sz="1200" dirty="0"/>
              <a:t>We</a:t>
            </a:r>
            <a:r>
              <a:rPr kumimoji="1" lang="zh-CN" altLang="en-US" sz="1200" baseline="0" dirty="0"/>
              <a:t> </a:t>
            </a:r>
            <a:r>
              <a:rPr kumimoji="1" lang="en-US" altLang="zh-CN" sz="1200" baseline="0" dirty="0"/>
              <a:t>study</a:t>
            </a:r>
            <a:r>
              <a:rPr kumimoji="1" lang="zh-CN" altLang="en-US" sz="1200" baseline="0" dirty="0"/>
              <a:t> </a:t>
            </a:r>
            <a:r>
              <a:rPr kumimoji="1" lang="en-US" altLang="zh-CN" sz="1200" baseline="0" dirty="0"/>
              <a:t>an</a:t>
            </a:r>
            <a:r>
              <a:rPr kumimoji="1" lang="zh-CN" altLang="en-US" sz="1200" baseline="0" dirty="0"/>
              <a:t> </a:t>
            </a:r>
            <a:r>
              <a:rPr kumimoji="1" lang="en-US" altLang="zh-CN" sz="1200" baseline="0" dirty="0"/>
              <a:t>important</a:t>
            </a:r>
            <a:r>
              <a:rPr kumimoji="1" lang="zh-CN" altLang="en-US" sz="1200" baseline="0" dirty="0"/>
              <a:t> </a:t>
            </a:r>
            <a:r>
              <a:rPr kumimoji="1" lang="en-US" altLang="zh-CN" sz="1200" baseline="0" dirty="0"/>
              <a:t>problem:</a:t>
            </a:r>
            <a:r>
              <a:rPr kumimoji="1" lang="zh-CN" altLang="en-US" sz="1200" baseline="0" dirty="0"/>
              <a:t> </a:t>
            </a:r>
            <a:r>
              <a:rPr kumimoji="1" lang="en-US" altLang="zh-CN" sz="1200" baseline="0" dirty="0"/>
              <a:t>electricity-theft</a:t>
            </a:r>
            <a:r>
              <a:rPr kumimoji="1" lang="zh-CN" altLang="en-US" sz="1200" baseline="0" dirty="0"/>
              <a:t> </a:t>
            </a:r>
            <a:r>
              <a:rPr kumimoji="1" lang="en-US" altLang="zh-CN" sz="1200" baseline="0" dirty="0"/>
              <a:t>detection</a:t>
            </a:r>
            <a:r>
              <a:rPr kumimoji="1" lang="zh-CN" altLang="en-US" sz="1200" baseline="0" dirty="0"/>
              <a:t> </a:t>
            </a:r>
            <a:r>
              <a:rPr kumimoji="1" lang="en-US" altLang="zh-CN" sz="1200" baseline="0" dirty="0"/>
              <a:t>via</a:t>
            </a:r>
            <a:r>
              <a:rPr kumimoji="1" lang="zh-CN" altLang="en-US" sz="1200" baseline="0" dirty="0"/>
              <a:t> </a:t>
            </a:r>
            <a:r>
              <a:rPr kumimoji="1" lang="en-US" altLang="zh-CN" sz="1200" baseline="0" dirty="0"/>
              <a:t>multi-source</a:t>
            </a:r>
            <a:r>
              <a:rPr kumimoji="1" lang="zh-CN" altLang="en-US" sz="1200" baseline="0" dirty="0"/>
              <a:t> </a:t>
            </a:r>
            <a:r>
              <a:rPr kumimoji="1" lang="en-US" altLang="zh-CN" sz="1200" baseline="0" dirty="0"/>
              <a:t>data.</a:t>
            </a:r>
            <a:endParaRPr kumimoji="1" lang="en-US" altLang="zh-CN" sz="1200" dirty="0"/>
          </a:p>
          <a:p>
            <a:r>
              <a:rPr lang="en-US" altLang="zh-CN" sz="1200" kern="1200" dirty="0">
                <a:solidFill>
                  <a:schemeClr val="tx1"/>
                </a:solidFill>
                <a:effectLst/>
                <a:latin typeface="Arial" charset="0"/>
                <a:ea typeface="宋体" pitchFamily="2" charset="-122"/>
                <a:cs typeface="+mn-cs"/>
              </a:rPr>
              <a:t>We analyze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 illegal</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behaviors based on 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multi-source data. And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propose the HEBR model, which identifies electricity theft by fusing different levels of information.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also</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conduct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sufficient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experiments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and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applications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to</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validate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effectiveness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of</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our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model.</a:t>
            </a:r>
            <a:endParaRPr kumimoji="1" lang="en-US" altLang="zh-CN" sz="120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Lastly,</a:t>
            </a:r>
            <a:r>
              <a:rPr lang="zh-CN" altLang="en-US" sz="1200" kern="1200" dirty="0">
                <a:solidFill>
                  <a:schemeClr val="tx1"/>
                </a:solidFill>
                <a:effectLst/>
                <a:latin typeface="Arial" charset="0"/>
                <a:ea typeface="宋体" pitchFamily="2" charset="-122"/>
                <a:cs typeface="+mn-cs"/>
              </a:rPr>
              <a:t> </a:t>
            </a:r>
            <a:r>
              <a:rPr kumimoji="1" lang="en-US" altLang="zh-CN" sz="1200" dirty="0"/>
              <a:t>We</a:t>
            </a:r>
            <a:r>
              <a:rPr kumimoji="1" lang="zh-CN" altLang="en-US" sz="1200" dirty="0"/>
              <a:t> </a:t>
            </a:r>
            <a:r>
              <a:rPr kumimoji="1" lang="en-US" altLang="zh-CN" sz="1200" dirty="0"/>
              <a:t>hope</a:t>
            </a:r>
            <a:r>
              <a:rPr kumimoji="1" lang="zh-CN" altLang="en-US" sz="1200" dirty="0"/>
              <a:t> </a:t>
            </a:r>
            <a:r>
              <a:rPr kumimoji="1" lang="en-US" altLang="zh-CN" sz="1200" dirty="0"/>
              <a:t>that</a:t>
            </a:r>
            <a:r>
              <a:rPr kumimoji="1" lang="zh-CN" altLang="en-US" sz="1200" dirty="0"/>
              <a:t> </a:t>
            </a:r>
            <a:r>
              <a:rPr kumimoji="1" lang="en-US" altLang="zh-CN" sz="1200" dirty="0"/>
              <a:t>our</a:t>
            </a:r>
            <a:r>
              <a:rPr kumimoji="1" lang="zh-CN" altLang="en-US" sz="1200" dirty="0"/>
              <a:t> </a:t>
            </a:r>
            <a:r>
              <a:rPr kumimoji="1" lang="en-US" altLang="zh-CN" sz="1200" dirty="0"/>
              <a:t>study</a:t>
            </a:r>
            <a:r>
              <a:rPr kumimoji="1" lang="zh-CN" altLang="en-US" sz="1200" dirty="0"/>
              <a:t> </a:t>
            </a:r>
            <a:r>
              <a:rPr kumimoji="1" lang="en-US" altLang="zh-CN" sz="1200" dirty="0"/>
              <a:t>can</a:t>
            </a:r>
            <a:r>
              <a:rPr kumimoji="1" lang="zh-CN" altLang="en-US" sz="1200" dirty="0"/>
              <a:t> </a:t>
            </a:r>
            <a:r>
              <a:rPr kumimoji="1" lang="en-US" altLang="zh-CN" sz="1200" dirty="0"/>
              <a:t>encourage</a:t>
            </a:r>
            <a:r>
              <a:rPr kumimoji="1" lang="zh-CN" altLang="en-US" sz="1200" dirty="0"/>
              <a:t> </a:t>
            </a:r>
            <a:r>
              <a:rPr kumimoji="1" lang="en-US" altLang="zh-CN" sz="1200" dirty="0"/>
              <a:t>more</a:t>
            </a:r>
            <a:r>
              <a:rPr kumimoji="1" lang="zh-CN" altLang="en-US" sz="1200" dirty="0"/>
              <a:t> </a:t>
            </a:r>
            <a:r>
              <a:rPr kumimoji="1" lang="en-US" altLang="zh-CN" sz="1200" dirty="0"/>
              <a:t>researchers</a:t>
            </a:r>
            <a:r>
              <a:rPr kumimoji="1" lang="zh-CN" altLang="en-US" sz="1200" dirty="0"/>
              <a:t> </a:t>
            </a:r>
            <a:r>
              <a:rPr kumimoji="1" lang="en-US" altLang="zh-CN" sz="1200" dirty="0"/>
              <a:t>to</a:t>
            </a:r>
            <a:r>
              <a:rPr kumimoji="1" lang="zh-CN" altLang="en-US" sz="1200" dirty="0"/>
              <a:t> </a:t>
            </a:r>
            <a:r>
              <a:rPr kumimoji="1" lang="en-US" altLang="zh-CN" sz="1200" dirty="0"/>
              <a:t>examine</a:t>
            </a:r>
            <a:r>
              <a:rPr kumimoji="1" lang="zh-CN" altLang="en-US" sz="1200" dirty="0"/>
              <a:t> </a:t>
            </a:r>
            <a:r>
              <a:rPr kumimoji="1" lang="en-US" altLang="zh-CN" sz="1200" dirty="0"/>
              <a:t>this</a:t>
            </a:r>
            <a:r>
              <a:rPr kumimoji="1" lang="zh-CN" altLang="en-US" sz="1200" dirty="0"/>
              <a:t> </a:t>
            </a:r>
            <a:r>
              <a:rPr kumimoji="1" lang="en-US" altLang="zh-CN" sz="1200" dirty="0"/>
              <a:t>important</a:t>
            </a:r>
            <a:r>
              <a:rPr kumimoji="1" lang="zh-CN" altLang="en-US" sz="1200" dirty="0"/>
              <a:t> </a:t>
            </a:r>
            <a:r>
              <a:rPr kumimoji="1" lang="en-US" altLang="zh-CN" sz="1200" dirty="0"/>
              <a:t>problem.</a:t>
            </a:r>
          </a:p>
        </p:txBody>
      </p:sp>
      <p:sp>
        <p:nvSpPr>
          <p:cNvPr id="4" name="灯片编号占位符 3"/>
          <p:cNvSpPr>
            <a:spLocks noGrp="1"/>
          </p:cNvSpPr>
          <p:nvPr>
            <p:ph type="sldNum" sz="quarter" idx="5"/>
          </p:nvPr>
        </p:nvSpPr>
        <p:spPr/>
        <p:txBody>
          <a:bodyPr/>
          <a:lstStyle/>
          <a:p>
            <a:pPr>
              <a:defRPr/>
            </a:pPr>
            <a:fld id="{A3804948-14D2-43DA-B3DB-CF1972FFF4B7}" type="slidenum">
              <a:rPr lang="en-US" altLang="zh-CN" smtClean="0"/>
              <a:pPr>
                <a:defRPr/>
              </a:pPr>
              <a:t>22</a:t>
            </a:fld>
            <a:endParaRPr lang="en-US" altLang="zh-CN"/>
          </a:p>
        </p:txBody>
      </p:sp>
    </p:spTree>
    <p:extLst>
      <p:ext uri="{BB962C8B-B14F-4D97-AF65-F5344CB8AC3E}">
        <p14:creationId xmlns:p14="http://schemas.microsoft.com/office/powerpoint/2010/main" val="2919728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The most intuitive way is hardware-driven methods.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short,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try</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to find out how the thieves pilfer the power, then design and upgrade the meter structures accordingly,</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such</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installing a centralized or fully closed meter box for residents.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However, there are three major drawbacks of these hardware-driven methods: first, they require domain knowledge to specify the techniques that the thieves use; second, it is difficult to design a general meter structure, as 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different pilfering tactics; third, their effectiveness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will</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lose once thieves change their tactics. </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3</a:t>
            </a:fld>
            <a:endParaRPr lang="en-US" altLang="zh-CN"/>
          </a:p>
        </p:txBody>
      </p:sp>
    </p:spTree>
    <p:extLst>
      <p:ext uri="{BB962C8B-B14F-4D97-AF65-F5344CB8AC3E}">
        <p14:creationId xmlns:p14="http://schemas.microsoft.com/office/powerpoint/2010/main" val="937167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To address these problems, data-driven methods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have been applied to</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electricity-theft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detection. Many suppliers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collect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users’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electricity</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records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and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analyze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their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behaviors.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Some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works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also</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take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NTL</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into</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consideration.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Non-technical loss (NTL) is defined as the energy that is distributed but not billed; in other words, this type of loss is caused by issues in the meter-to-cash processes</a:t>
            </a:r>
            <a:r>
              <a:rPr lang="zh-CN" altLang="en-US" sz="1200" kern="1200" dirty="0">
                <a:solidFill>
                  <a:schemeClr val="tx1"/>
                </a:solidFill>
                <a:effectLst/>
                <a:latin typeface="Arial" charset="0"/>
                <a:ea typeface="宋体" pitchFamily="2" charset="-122"/>
                <a:cs typeface="+mn-cs"/>
              </a:rPr>
              <a:t>，</a:t>
            </a:r>
            <a:r>
              <a:rPr lang="en-US" altLang="zh-CN" sz="1200" kern="1200" dirty="0">
                <a:solidFill>
                  <a:schemeClr val="tx1"/>
                </a:solidFill>
                <a:effectLst/>
                <a:latin typeface="Arial" charset="0"/>
                <a:ea typeface="宋体" pitchFamily="2" charset="-122"/>
                <a:cs typeface="+mn-cs"/>
              </a:rPr>
              <a:t>which</a:t>
            </a:r>
            <a:r>
              <a:rPr lang="zh-CN" altLang="en-US" sz="1200" kern="1200" dirty="0">
                <a:solidFill>
                  <a:schemeClr val="tx1"/>
                </a:solidFill>
                <a:effectLst/>
                <a:latin typeface="Arial" charset="0"/>
                <a:ea typeface="宋体" pitchFamily="2" charset="-122"/>
                <a:cs typeface="+mn-cs"/>
              </a:rPr>
              <a:t> </a:t>
            </a:r>
            <a:r>
              <a:rPr lang="en-US" altLang="zh-CN" sz="1200" dirty="0">
                <a:latin typeface="Times" pitchFamily="2" charset="0"/>
                <a:ea typeface="黑体"/>
                <a:cs typeface="Arial"/>
              </a:rPr>
              <a:t>are generally collected in units of</a:t>
            </a:r>
            <a:r>
              <a:rPr lang="zh-CN" altLang="en-US" sz="1200" dirty="0">
                <a:latin typeface="Times" pitchFamily="2" charset="0"/>
                <a:ea typeface="黑体"/>
                <a:cs typeface="Arial"/>
              </a:rPr>
              <a:t> </a:t>
            </a:r>
            <a:r>
              <a:rPr lang="en-US" altLang="zh-CN" sz="1200" dirty="0">
                <a:latin typeface="Times" pitchFamily="2" charset="0"/>
                <a:ea typeface="黑体"/>
                <a:cs typeface="Arial"/>
              </a:rPr>
              <a:t>area</a:t>
            </a:r>
            <a:r>
              <a:rPr lang="zh-CN" altLang="en-US" sz="1200" dirty="0">
                <a:latin typeface="Times" pitchFamily="2" charset="0"/>
                <a:ea typeface="黑体"/>
                <a:cs typeface="Arial"/>
              </a:rPr>
              <a:t> </a:t>
            </a:r>
            <a:r>
              <a:rPr lang="en-US" altLang="zh-CN" sz="1200" dirty="0">
                <a:latin typeface="Times" pitchFamily="2" charset="0"/>
                <a:ea typeface="黑体"/>
                <a:cs typeface="Arial"/>
              </a:rPr>
              <a:t>(such</a:t>
            </a:r>
            <a:r>
              <a:rPr lang="zh-CN" altLang="en-US" sz="1200" dirty="0">
                <a:latin typeface="Times" pitchFamily="2" charset="0"/>
                <a:ea typeface="黑体"/>
                <a:cs typeface="Arial"/>
              </a:rPr>
              <a:t> </a:t>
            </a:r>
            <a:r>
              <a:rPr lang="en-US" altLang="zh-CN" sz="1200" dirty="0">
                <a:latin typeface="Times" pitchFamily="2" charset="0"/>
                <a:ea typeface="黑体"/>
                <a:cs typeface="Arial"/>
              </a:rPr>
              <a:t>as</a:t>
            </a:r>
            <a:r>
              <a:rPr lang="zh-CN" altLang="en-US" sz="1200" dirty="0">
                <a:latin typeface="Times" pitchFamily="2" charset="0"/>
                <a:ea typeface="黑体"/>
                <a:cs typeface="Arial"/>
              </a:rPr>
              <a:t> </a:t>
            </a:r>
            <a:r>
              <a:rPr lang="en-US" altLang="zh-CN" sz="1200" dirty="0">
                <a:latin typeface="Times" pitchFamily="2" charset="0"/>
                <a:ea typeface="黑体"/>
                <a:cs typeface="Arial"/>
              </a:rPr>
              <a:t>community,</a:t>
            </a:r>
            <a:r>
              <a:rPr lang="zh-CN" altLang="en-US" sz="1200" dirty="0">
                <a:latin typeface="Times" pitchFamily="2" charset="0"/>
                <a:ea typeface="黑体"/>
                <a:cs typeface="Arial"/>
              </a:rPr>
              <a:t> </a:t>
            </a:r>
            <a:r>
              <a:rPr lang="en-US" altLang="zh-CN" sz="1200" dirty="0">
                <a:latin typeface="Times" pitchFamily="2" charset="0"/>
                <a:ea typeface="黑体"/>
                <a:cs typeface="Arial"/>
              </a:rPr>
              <a:t>village,</a:t>
            </a:r>
            <a:r>
              <a:rPr lang="zh-CN" altLang="en-US" sz="1200" dirty="0">
                <a:latin typeface="Times" pitchFamily="2" charset="0"/>
                <a:ea typeface="黑体"/>
                <a:cs typeface="Arial"/>
              </a:rPr>
              <a:t> </a:t>
            </a:r>
            <a:r>
              <a:rPr lang="en-US" altLang="zh-CN" sz="1200" dirty="0">
                <a:latin typeface="Times" pitchFamily="2" charset="0"/>
                <a:ea typeface="黑体"/>
                <a:cs typeface="Arial"/>
              </a:rPr>
              <a:t>and</a:t>
            </a:r>
            <a:r>
              <a:rPr lang="zh-CN" altLang="en-US" sz="1200" dirty="0">
                <a:latin typeface="Times" pitchFamily="2" charset="0"/>
                <a:ea typeface="黑体"/>
                <a:cs typeface="Arial"/>
              </a:rPr>
              <a:t> </a:t>
            </a:r>
            <a:r>
              <a:rPr lang="en-US" altLang="zh-CN" sz="1200" dirty="0">
                <a:latin typeface="Times" pitchFamily="2" charset="0"/>
                <a:ea typeface="黑体"/>
                <a:cs typeface="Arial"/>
              </a:rPr>
              <a:t>so</a:t>
            </a:r>
            <a:r>
              <a:rPr lang="zh-CN" altLang="en-US" sz="1200" dirty="0">
                <a:latin typeface="Times" pitchFamily="2" charset="0"/>
                <a:ea typeface="黑体"/>
                <a:cs typeface="Arial"/>
              </a:rPr>
              <a:t> </a:t>
            </a:r>
            <a:r>
              <a:rPr lang="en-US" altLang="zh-CN" sz="1200" dirty="0">
                <a:latin typeface="Times" pitchFamily="2" charset="0"/>
                <a:ea typeface="黑体"/>
                <a:cs typeface="Arial"/>
              </a:rPr>
              <a:t>on).</a:t>
            </a:r>
            <a:r>
              <a:rPr lang="zh-CN" altLang="en-US" sz="1200" dirty="0">
                <a:latin typeface="Times" pitchFamily="2" charset="0"/>
                <a:ea typeface="黑体"/>
                <a:cs typeface="Arial"/>
              </a:rPr>
              <a:t> </a:t>
            </a:r>
            <a:r>
              <a:rPr lang="en-US" altLang="zh-CN" sz="1200" kern="1200" dirty="0">
                <a:solidFill>
                  <a:schemeClr val="tx1"/>
                </a:solidFill>
                <a:effectLst/>
                <a:latin typeface="Arial" charset="0"/>
                <a:ea typeface="宋体" pitchFamily="2" charset="-122"/>
                <a:cs typeface="+mn-cs"/>
              </a:rPr>
              <a:t>However, most of these methods have failed to obtain good performance, due to the few</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labels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and irregularity of user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behaviors, which is almost impossible to fully understand either using NTL or usage records alone.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Therefore,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in our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work, we aim</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to</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recognize electricity-theft behavior by bridging multi-source data in a hierarchical view.</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pitchFamily="2" charset="0"/>
              <a:ea typeface="黑体"/>
              <a:cs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4</a:t>
            </a:fld>
            <a:endParaRPr lang="en-US" altLang="zh-CN"/>
          </a:p>
        </p:txBody>
      </p:sp>
    </p:spTree>
    <p:extLst>
      <p:ext uri="{BB962C8B-B14F-4D97-AF65-F5344CB8AC3E}">
        <p14:creationId xmlns:p14="http://schemas.microsoft.com/office/powerpoint/2010/main" val="3363411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kumimoji="1" lang="en-US" altLang="zh-CN" kern="1200" dirty="0">
                <a:solidFill>
                  <a:srgbClr val="000000"/>
                </a:solidFill>
                <a:latin typeface="Arial" panose="020B0604020202020204" pitchFamily="34" charset="0"/>
                <a:ea typeface="宋体" pitchFamily="2" charset="-122"/>
                <a:cs typeface="Arial" panose="020B0604020202020204" pitchFamily="34" charset="0"/>
              </a:rPr>
              <a:t>We</a:t>
            </a:r>
            <a:r>
              <a:rPr kumimoji="1" lang="zh-CN" altLang="en-US" kern="1200" dirty="0">
                <a:solidFill>
                  <a:srgbClr val="000000"/>
                </a:solidFill>
                <a:latin typeface="Arial" panose="020B0604020202020204" pitchFamily="34" charset="0"/>
                <a:ea typeface="宋体" pitchFamily="2" charset="-122"/>
                <a:cs typeface="Arial" panose="020B0604020202020204" pitchFamily="34" charset="0"/>
              </a:rPr>
              <a:t> </a:t>
            </a:r>
            <a:r>
              <a:rPr kumimoji="1" lang="en-US" altLang="zh-CN" kern="1200" dirty="0">
                <a:solidFill>
                  <a:srgbClr val="000000"/>
                </a:solidFill>
                <a:latin typeface="Arial" panose="020B0604020202020204" pitchFamily="34" charset="0"/>
                <a:ea typeface="宋体" pitchFamily="2" charset="-122"/>
                <a:cs typeface="Arial" panose="020B0604020202020204" pitchFamily="34" charset="0"/>
              </a:rPr>
              <a:t>get</a:t>
            </a:r>
            <a:r>
              <a:rPr kumimoji="1" lang="zh-CN" altLang="en-US" kern="1200" dirty="0">
                <a:solidFill>
                  <a:srgbClr val="000000"/>
                </a:solidFill>
                <a:latin typeface="Arial" panose="020B0604020202020204" pitchFamily="34" charset="0"/>
                <a:ea typeface="宋体" pitchFamily="2" charset="-122"/>
                <a:cs typeface="Arial" panose="020B0604020202020204" pitchFamily="34" charset="0"/>
              </a:rPr>
              <a:t> </a:t>
            </a:r>
            <a:r>
              <a:rPr kumimoji="1" lang="en-US" altLang="zh-CN" kern="1200" dirty="0">
                <a:solidFill>
                  <a:srgbClr val="000000"/>
                </a:solidFill>
                <a:latin typeface="Arial" panose="020B0604020202020204" pitchFamily="34" charset="0"/>
                <a:ea typeface="宋体" pitchFamily="2" charset="-122"/>
                <a:cs typeface="Arial" panose="020B0604020202020204" pitchFamily="34" charset="0"/>
              </a:rPr>
              <a:t>the</a:t>
            </a:r>
            <a:r>
              <a:rPr kumimoji="1" lang="zh-CN" altLang="en-US" kern="1200" dirty="0">
                <a:solidFill>
                  <a:srgbClr val="000000"/>
                </a:solidFill>
                <a:latin typeface="Arial" panose="020B0604020202020204" pitchFamily="34" charset="0"/>
                <a:ea typeface="宋体" pitchFamily="2" charset="-122"/>
                <a:cs typeface="Arial" panose="020B0604020202020204" pitchFamily="34" charset="0"/>
              </a:rPr>
              <a:t> </a:t>
            </a:r>
            <a:r>
              <a:rPr kumimoji="1" lang="en-US" altLang="zh-CN" kern="1200" dirty="0">
                <a:solidFill>
                  <a:srgbClr val="000000"/>
                </a:solidFill>
                <a:latin typeface="Arial" panose="020B0604020202020204" pitchFamily="34" charset="0"/>
                <a:ea typeface="宋体" pitchFamily="2" charset="-122"/>
                <a:cs typeface="Arial" panose="020B0604020202020204" pitchFamily="34" charset="0"/>
              </a:rPr>
              <a:t>data</a:t>
            </a:r>
            <a:r>
              <a:rPr kumimoji="1" lang="zh-CN" altLang="en-US" kern="1200" dirty="0">
                <a:solidFill>
                  <a:srgbClr val="000000"/>
                </a:solidFill>
                <a:latin typeface="Arial" panose="020B0604020202020204" pitchFamily="34" charset="0"/>
                <a:ea typeface="宋体" pitchFamily="2" charset="-122"/>
                <a:cs typeface="Arial" panose="020B0604020202020204" pitchFamily="34" charset="0"/>
              </a:rPr>
              <a:t> </a:t>
            </a:r>
            <a:r>
              <a:rPr kumimoji="1" lang="en-US" altLang="zh-CN" kern="1200" dirty="0">
                <a:solidFill>
                  <a:srgbClr val="000000"/>
                </a:solidFill>
                <a:latin typeface="Arial" panose="020B0604020202020204" pitchFamily="34" charset="0"/>
                <a:ea typeface="宋体" pitchFamily="2" charset="-122"/>
                <a:cs typeface="Arial" panose="020B0604020202020204" pitchFamily="34" charset="0"/>
              </a:rPr>
              <a:t>from</a:t>
            </a:r>
            <a:r>
              <a:rPr kumimoji="1" lang="zh-CN" altLang="en-US" kern="1200" dirty="0">
                <a:solidFill>
                  <a:srgbClr val="000000"/>
                </a:solidFill>
                <a:latin typeface="Arial" panose="020B0604020202020204" pitchFamily="34" charset="0"/>
                <a:ea typeface="宋体" pitchFamily="2" charset="-122"/>
                <a:cs typeface="Arial" panose="020B0604020202020204" pitchFamily="34" charset="0"/>
              </a:rPr>
              <a:t> </a:t>
            </a:r>
            <a:r>
              <a:rPr lang="en-US" altLang="zh-CN" sz="1200" kern="1200" dirty="0">
                <a:solidFill>
                  <a:schemeClr val="tx1"/>
                </a:solidFill>
                <a:effectLst/>
                <a:latin typeface="Arial" charset="0"/>
                <a:ea typeface="宋体" pitchFamily="2" charset="-122"/>
                <a:cs typeface="+mn-cs"/>
              </a:rPr>
              <a:t>State Grid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of</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Zhejiang,</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China</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and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Weather Radar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cross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around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2</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years,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including</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around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3</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millions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user’s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records,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3</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thousands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NTL</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records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and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weather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records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of</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11</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cities.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these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data, around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4</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thousands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cases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were confirmed by 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staff to be electricity thieves during their on-site investigations</a:t>
            </a:r>
            <a:r>
              <a:rPr kumimoji="1" lang="en-US" altLang="zh-CN" sz="1200" kern="1200" dirty="0">
                <a:solidFill>
                  <a:srgbClr val="000000"/>
                </a:solidFill>
                <a:effectLst/>
                <a:latin typeface="Arial" panose="020B0604020202020204" pitchFamily="34" charset="0"/>
                <a:ea typeface="宋体" pitchFamily="2" charset="-122"/>
                <a:cs typeface="Arial" panose="020B0604020202020204" pitchFamily="34" charset="0"/>
              </a:rPr>
              <a:t>,</a:t>
            </a:r>
            <a:r>
              <a:rPr kumimoji="1" lang="zh-CN" altLang="en-US" sz="1200" kern="1200" dirty="0">
                <a:solidFill>
                  <a:srgbClr val="000000"/>
                </a:solidFill>
                <a:effectLst/>
                <a:latin typeface="Arial" panose="020B0604020202020204" pitchFamily="34" charset="0"/>
                <a:ea typeface="宋体" pitchFamily="2" charset="-122"/>
                <a:cs typeface="Arial" panose="020B0604020202020204" pitchFamily="34" charset="0"/>
              </a:rPr>
              <a:t> </a:t>
            </a:r>
            <a:r>
              <a:rPr kumimoji="1" lang="en-US" altLang="zh-CN" sz="1200" kern="1200" dirty="0">
                <a:solidFill>
                  <a:srgbClr val="000000"/>
                </a:solidFill>
                <a:effectLst/>
                <a:latin typeface="Arial" panose="020B0604020202020204" pitchFamily="34" charset="0"/>
                <a:ea typeface="宋体" pitchFamily="2" charset="-122"/>
                <a:cs typeface="Arial" panose="020B0604020202020204" pitchFamily="34" charset="0"/>
              </a:rPr>
              <a:t>accounted for</a:t>
            </a:r>
            <a:r>
              <a:rPr kumimoji="1" lang="zh-CN" altLang="en-US" sz="1200" kern="1200" dirty="0">
                <a:solidFill>
                  <a:srgbClr val="000000"/>
                </a:solidFill>
                <a:effectLst/>
                <a:latin typeface="Arial" panose="020B0604020202020204" pitchFamily="34" charset="0"/>
                <a:ea typeface="宋体" pitchFamily="2" charset="-122"/>
                <a:cs typeface="Arial" panose="020B0604020202020204" pitchFamily="34" charset="0"/>
              </a:rPr>
              <a:t> </a:t>
            </a:r>
            <a:r>
              <a:rPr kumimoji="1" lang="en-US" altLang="zh-CN" sz="1200" kern="1200" dirty="0">
                <a:solidFill>
                  <a:srgbClr val="000000"/>
                </a:solidFill>
                <a:effectLst/>
                <a:latin typeface="Arial" panose="020B0604020202020204" pitchFamily="34" charset="0"/>
                <a:ea typeface="宋体" pitchFamily="2" charset="-122"/>
                <a:cs typeface="Arial" panose="020B0604020202020204" pitchFamily="34" charset="0"/>
              </a:rPr>
              <a:t>1.45%.</a:t>
            </a:r>
            <a:r>
              <a:rPr lang="en-US" altLang="zh-CN" sz="1200" kern="1200" dirty="0">
                <a:solidFill>
                  <a:schemeClr val="tx1"/>
                </a:solidFill>
                <a:effectLst/>
                <a:latin typeface="Arial" charset="0"/>
                <a:ea typeface="宋体" pitchFamily="2" charset="-122"/>
                <a:cs typeface="+mn-cs"/>
              </a:rPr>
              <a:t> We take these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cases as ground-truth for detailed analysis.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So 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question is, how</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do</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utilize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these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multi-source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information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to</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detect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electricity</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theft?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Intuitively,</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propose to build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three-level</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structure.</a:t>
            </a:r>
            <a:endParaRPr lang="en-US" altLang="zh-CN"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5</a:t>
            </a:fld>
            <a:endParaRPr lang="en-US" altLang="zh-CN"/>
          </a:p>
        </p:txBody>
      </p:sp>
    </p:spTree>
    <p:extLst>
      <p:ext uri="{BB962C8B-B14F-4D97-AF65-F5344CB8AC3E}">
        <p14:creationId xmlns:p14="http://schemas.microsoft.com/office/powerpoint/2010/main" val="943773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We</a:t>
            </a:r>
            <a:r>
              <a:rPr lang="zh-CN" altLang="en-US" dirty="0"/>
              <a:t> </a:t>
            </a:r>
            <a:r>
              <a:rPr lang="en-US" altLang="zh-CN" dirty="0"/>
              <a:t>first</a:t>
            </a:r>
            <a:r>
              <a:rPr lang="zh-CN" altLang="en-US" dirty="0"/>
              <a:t> </a:t>
            </a:r>
            <a:r>
              <a:rPr lang="en-US" altLang="zh-CN" sz="1200" kern="1200" dirty="0">
                <a:solidFill>
                  <a:schemeClr val="tx1"/>
                </a:solidFill>
                <a:effectLst/>
                <a:latin typeface="Arial" charset="0"/>
                <a:ea typeface="宋体" pitchFamily="2" charset="-122"/>
                <a:cs typeface="+mn-cs"/>
              </a:rPr>
              <a:t>examine the micro-level information.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shown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picture,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draw</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daily</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on-peak</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and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off-peak</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electricity</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of</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user.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Red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bar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indicate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time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when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thief</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was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caught.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can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see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that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recorded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usage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increases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after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being</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caught.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In light of the above observation,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we provide an overview of the electricity consumption of both electricity thieves and normal users. We draw the distributions of daily usage before and after being caught.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We can clearly see that for electricity thieves, there is a significant increment of usage after being caught compared with before,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while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 normal users seems unchanged,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and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consume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less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power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and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perform</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stable.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can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find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that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users whose electricity consumption is high are expected to have a far stronger motivation to steal power.</a:t>
            </a:r>
            <a:r>
              <a:rPr lang="zh-CN" altLang="en-US" sz="1200" kern="1200" dirty="0">
                <a:solidFill>
                  <a:schemeClr val="tx1"/>
                </a:solidFill>
                <a:effectLst/>
                <a:latin typeface="Arial" charset="0"/>
                <a:ea typeface="宋体" pitchFamily="2" charset="-122"/>
                <a:cs typeface="+mn-cs"/>
              </a:rPr>
              <a:t> </a:t>
            </a:r>
            <a:endParaRPr lang="en-US" altLang="zh-CN" sz="1200" kern="1200" dirty="0">
              <a:solidFill>
                <a:schemeClr val="tx1"/>
              </a:solidFill>
              <a:effectLst/>
              <a:latin typeface="Arial"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Next,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to further illustrate the differences between thieves and normal user,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we conduct a linear regression on usage from</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July</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to</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October,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before the theft was identified. We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can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see</a:t>
            </a:r>
            <a:r>
              <a:rPr lang="zh-CN" altLang="en-US" sz="1200" kern="1200" dirty="0">
                <a:solidFill>
                  <a:schemeClr val="tx1"/>
                </a:solidFill>
                <a:effectLst/>
                <a:latin typeface="Arial" charset="0"/>
                <a:ea typeface="宋体" pitchFamily="2" charset="-122"/>
                <a:cs typeface="+mn-cs"/>
              </a:rPr>
              <a:t> </a:t>
            </a:r>
            <a:r>
              <a:rPr kumimoji="1" lang="en-US" altLang="zh-CN" sz="1200" kern="1200" dirty="0">
                <a:solidFill>
                  <a:schemeClr val="tx1"/>
                </a:solidFill>
                <a:effectLst/>
                <a:latin typeface="Times" pitchFamily="2" charset="0"/>
                <a:ea typeface="宋体" pitchFamily="2" charset="-122"/>
                <a:cs typeface="+mn-cs"/>
              </a:rPr>
              <a:t>t</a:t>
            </a:r>
            <a:r>
              <a:rPr kumimoji="1" lang="en-US" altLang="zh-CN" sz="1200" dirty="0">
                <a:latin typeface="Times" pitchFamily="2" charset="0"/>
              </a:rPr>
              <a:t>he</a:t>
            </a:r>
            <a:r>
              <a:rPr kumimoji="1" lang="zh-CN" altLang="en-US" sz="1200" dirty="0">
                <a:latin typeface="Times" pitchFamily="2" charset="0"/>
              </a:rPr>
              <a:t> </a:t>
            </a:r>
            <a:r>
              <a:rPr kumimoji="1" lang="en-US" altLang="zh-CN" sz="1200" dirty="0">
                <a:latin typeface="Times" pitchFamily="2" charset="0"/>
              </a:rPr>
              <a:t>slope</a:t>
            </a:r>
            <a:r>
              <a:rPr kumimoji="1" lang="zh-CN" altLang="en-US" sz="1200" dirty="0">
                <a:latin typeface="Times" pitchFamily="2" charset="0"/>
              </a:rPr>
              <a:t> </a:t>
            </a:r>
            <a:r>
              <a:rPr kumimoji="1" lang="en-US" altLang="zh-CN" sz="1200" dirty="0">
                <a:latin typeface="Times" pitchFamily="2" charset="0"/>
              </a:rPr>
              <a:t>of</a:t>
            </a:r>
            <a:r>
              <a:rPr kumimoji="1" lang="zh-CN" altLang="en-US" sz="1200" dirty="0">
                <a:latin typeface="Times" pitchFamily="2" charset="0"/>
              </a:rPr>
              <a:t> </a:t>
            </a:r>
            <a:r>
              <a:rPr kumimoji="1" lang="en-US" altLang="zh-CN" sz="1200" dirty="0">
                <a:latin typeface="Times" pitchFamily="2" charset="0"/>
              </a:rPr>
              <a:t>normal</a:t>
            </a:r>
            <a:r>
              <a:rPr kumimoji="1" lang="zh-CN" altLang="en-US" sz="1200" dirty="0">
                <a:latin typeface="Times" pitchFamily="2" charset="0"/>
              </a:rPr>
              <a:t> </a:t>
            </a:r>
            <a:r>
              <a:rPr kumimoji="1" lang="en-US" altLang="zh-CN" sz="1200" dirty="0">
                <a:latin typeface="Times" pitchFamily="2" charset="0"/>
              </a:rPr>
              <a:t>user</a:t>
            </a:r>
            <a:r>
              <a:rPr kumimoji="1" lang="zh-CN" altLang="en-US" sz="1200" dirty="0">
                <a:latin typeface="Times" pitchFamily="2" charset="0"/>
              </a:rPr>
              <a:t> </a:t>
            </a:r>
            <a:r>
              <a:rPr kumimoji="1" lang="en-US" altLang="zh-CN" sz="1200" dirty="0">
                <a:latin typeface="Times" pitchFamily="2" charset="0"/>
              </a:rPr>
              <a:t>tends</a:t>
            </a:r>
            <a:r>
              <a:rPr kumimoji="1" lang="zh-CN" altLang="en-US" sz="1200" dirty="0">
                <a:latin typeface="Times" pitchFamily="2" charset="0"/>
              </a:rPr>
              <a:t> </a:t>
            </a:r>
            <a:r>
              <a:rPr kumimoji="1" lang="en-US" altLang="zh-CN" sz="1200" dirty="0">
                <a:latin typeface="Times" pitchFamily="2" charset="0"/>
              </a:rPr>
              <a:t>to</a:t>
            </a:r>
            <a:r>
              <a:rPr kumimoji="1" lang="zh-CN" altLang="en-US" sz="1200" dirty="0">
                <a:latin typeface="Times" pitchFamily="2" charset="0"/>
              </a:rPr>
              <a:t> </a:t>
            </a:r>
            <a:r>
              <a:rPr kumimoji="1" lang="en-US" altLang="zh-CN" sz="1200" dirty="0">
                <a:latin typeface="Times" pitchFamily="2" charset="0"/>
              </a:rPr>
              <a:t>be</a:t>
            </a:r>
            <a:r>
              <a:rPr kumimoji="1" lang="zh-CN" altLang="en-US" sz="1200" dirty="0">
                <a:latin typeface="Times" pitchFamily="2" charset="0"/>
              </a:rPr>
              <a:t> </a:t>
            </a:r>
            <a:r>
              <a:rPr kumimoji="1" lang="en-US" altLang="zh-CN" sz="1200" dirty="0">
                <a:solidFill>
                  <a:srgbClr val="C00000"/>
                </a:solidFill>
                <a:latin typeface="Times" pitchFamily="2" charset="0"/>
              </a:rPr>
              <a:t>negative</a:t>
            </a:r>
            <a:r>
              <a:rPr kumimoji="1" lang="en-US" altLang="zh-CN" sz="1200" dirty="0">
                <a:latin typeface="Times" pitchFamily="2" charset="0"/>
              </a:rPr>
              <a:t>,</a:t>
            </a:r>
            <a:r>
              <a:rPr kumimoji="1" lang="zh-CN" altLang="en-US" sz="1200" dirty="0">
                <a:latin typeface="Times" pitchFamily="2" charset="0"/>
              </a:rPr>
              <a:t> </a:t>
            </a:r>
            <a:r>
              <a:rPr kumimoji="1" lang="en-US" altLang="zh-CN" sz="1200" dirty="0">
                <a:latin typeface="Times" pitchFamily="2" charset="0"/>
              </a:rPr>
              <a:t>while</a:t>
            </a:r>
            <a:r>
              <a:rPr kumimoji="1" lang="zh-CN" altLang="en-US" sz="1200" dirty="0">
                <a:latin typeface="Times" pitchFamily="2" charset="0"/>
              </a:rPr>
              <a:t> </a:t>
            </a:r>
            <a:r>
              <a:rPr kumimoji="1" lang="en-US" altLang="zh-CN" sz="1200" dirty="0">
                <a:latin typeface="Times" pitchFamily="2" charset="0"/>
              </a:rPr>
              <a:t>half</a:t>
            </a:r>
            <a:r>
              <a:rPr kumimoji="1" lang="zh-CN" altLang="en-US" sz="1200" dirty="0">
                <a:latin typeface="Times" pitchFamily="2" charset="0"/>
              </a:rPr>
              <a:t> </a:t>
            </a:r>
            <a:r>
              <a:rPr kumimoji="1" lang="en-US" altLang="zh-CN" sz="1200" dirty="0">
                <a:latin typeface="Times" pitchFamily="2" charset="0"/>
              </a:rPr>
              <a:t>of</a:t>
            </a:r>
            <a:r>
              <a:rPr kumimoji="1" lang="zh-CN" altLang="en-US" sz="1200" dirty="0">
                <a:latin typeface="Times" pitchFamily="2" charset="0"/>
              </a:rPr>
              <a:t> </a:t>
            </a:r>
            <a:r>
              <a:rPr kumimoji="1" lang="en-US" altLang="zh-CN" sz="1200" dirty="0">
                <a:latin typeface="Times" pitchFamily="2" charset="0"/>
              </a:rPr>
              <a:t>thieves</a:t>
            </a:r>
            <a:r>
              <a:rPr kumimoji="1" lang="zh-CN" altLang="en-US" sz="1200" dirty="0">
                <a:latin typeface="Times" pitchFamily="2" charset="0"/>
              </a:rPr>
              <a:t> </a:t>
            </a:r>
            <a:r>
              <a:rPr kumimoji="1" lang="en-US" altLang="zh-CN" sz="1200" dirty="0">
                <a:latin typeface="Times" pitchFamily="2" charset="0"/>
              </a:rPr>
              <a:t>have a </a:t>
            </a:r>
            <a:r>
              <a:rPr kumimoji="1" lang="en-US" altLang="zh-CN" sz="1200" dirty="0">
                <a:solidFill>
                  <a:srgbClr val="C00000"/>
                </a:solidFill>
                <a:latin typeface="Times" pitchFamily="2" charset="0"/>
              </a:rPr>
              <a:t>positive</a:t>
            </a:r>
            <a:r>
              <a:rPr kumimoji="1" lang="en-US" altLang="zh-CN" sz="1200" dirty="0">
                <a:latin typeface="Times" pitchFamily="2" charset="0"/>
              </a:rPr>
              <a:t> one.</a:t>
            </a:r>
            <a:r>
              <a:rPr kumimoji="1" lang="zh-CN" altLang="en-US" sz="1200" dirty="0">
                <a:latin typeface="Times" pitchFamily="2" charset="0"/>
              </a:rPr>
              <a:t> </a:t>
            </a:r>
            <a:endParaRPr kumimoji="1" lang="en-US" altLang="zh-CN" sz="1200" dirty="0">
              <a:latin typeface="Times" pitchFamily="2"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 </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6</a:t>
            </a:fld>
            <a:endParaRPr lang="en-US" altLang="zh-CN"/>
          </a:p>
        </p:txBody>
      </p:sp>
    </p:spTree>
    <p:extLst>
      <p:ext uri="{BB962C8B-B14F-4D97-AF65-F5344CB8AC3E}">
        <p14:creationId xmlns:p14="http://schemas.microsoft.com/office/powerpoint/2010/main" val="2071040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Then,</a:t>
            </a:r>
            <a:r>
              <a:rPr lang="zh-CN" altLang="en-US" dirty="0"/>
              <a:t> </a:t>
            </a:r>
            <a:r>
              <a:rPr lang="en-US" altLang="zh-CN" dirty="0"/>
              <a:t>we</a:t>
            </a:r>
            <a:r>
              <a:rPr lang="zh-CN" altLang="en-US" dirty="0"/>
              <a:t> </a:t>
            </a:r>
            <a:r>
              <a:rPr lang="en-US" altLang="zh-CN" dirty="0"/>
              <a:t>examine</a:t>
            </a:r>
            <a:r>
              <a:rPr lang="zh-CN" altLang="en-US" dirty="0"/>
              <a:t> </a:t>
            </a:r>
            <a:r>
              <a:rPr lang="en-US" altLang="zh-CN" dirty="0"/>
              <a:t>the</a:t>
            </a:r>
            <a:r>
              <a:rPr lang="zh-CN" altLang="en-US" dirty="0"/>
              <a:t> </a:t>
            </a:r>
            <a:r>
              <a:rPr lang="en-US" altLang="zh-CN" dirty="0" err="1"/>
              <a:t>meso</a:t>
            </a:r>
            <a:r>
              <a:rPr lang="en-US" altLang="zh-CN" dirty="0"/>
              <a:t>-level</a:t>
            </a:r>
            <a:r>
              <a:rPr lang="zh-CN" altLang="en-US" dirty="0"/>
              <a:t> </a:t>
            </a:r>
            <a:r>
              <a:rPr lang="en-US" altLang="zh-CN" dirty="0"/>
              <a:t>information.</a:t>
            </a:r>
            <a:r>
              <a:rPr lang="zh-CN" altLang="en-US" dirty="0"/>
              <a:t> </a:t>
            </a:r>
            <a:r>
              <a:rPr lang="en-US" altLang="zh-CN" sz="1200" kern="1200" dirty="0">
                <a:solidFill>
                  <a:schemeClr val="tx1"/>
                </a:solidFill>
                <a:effectLst/>
                <a:latin typeface="Arial" charset="0"/>
                <a:ea typeface="宋体" pitchFamily="2" charset="-122"/>
                <a:cs typeface="+mn-cs"/>
              </a:rPr>
              <a:t>Although we can observe several differences between electricity thieves and normal users in terms of personal</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usage,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but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inefficient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due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to</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complicated user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behaviors.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So</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take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NTL</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into</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consideration.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shown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picture,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can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see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when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user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recorded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low</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usage,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non-technical</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loss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corresponding</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area</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high.</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After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being</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caught, the NTL of the area became stable.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From the statistic of all users</a:t>
            </a:r>
            <a:r>
              <a:rPr lang="zh-CN" altLang="en-US" dirty="0"/>
              <a:t>，</a:t>
            </a:r>
            <a:r>
              <a:rPr lang="en-US" altLang="zh-CN" sz="1200" kern="1200" dirty="0">
                <a:solidFill>
                  <a:schemeClr val="tx1"/>
                </a:solidFill>
                <a:effectLst/>
                <a:latin typeface="Arial" charset="0"/>
                <a:ea typeface="宋体" pitchFamily="2" charset="-122"/>
                <a:cs typeface="+mn-cs"/>
              </a:rPr>
              <a:t>electricity usage of normal users are rather stable during the observed timespan; but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thieves‘ consumption significantly increased once they were caught, while the NTL of transformer areas dropped accordingly. It gives us the clue that the NTL can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be a signal for indicating whether there are electricity thieves in this area.</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endParaRPr lang="en-US" altLang="zh-CN"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7</a:t>
            </a:fld>
            <a:endParaRPr lang="en-US" altLang="zh-CN"/>
          </a:p>
        </p:txBody>
      </p:sp>
    </p:spTree>
    <p:extLst>
      <p:ext uri="{BB962C8B-B14F-4D97-AF65-F5344CB8AC3E}">
        <p14:creationId xmlns:p14="http://schemas.microsoft.com/office/powerpoint/2010/main" val="2416748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Some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previous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works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explored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 influence of climate on user behavior,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such</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taxi ordering.</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Here,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present the statistics of the seasonal effects on electricity</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theft.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shown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figure,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most pilfering cases were caught in summer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and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winter,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illustrating</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that</a:t>
            </a:r>
            <a:r>
              <a:rPr lang="zh-CN" altLang="en-US" sz="1200" kern="1200" dirty="0">
                <a:solidFill>
                  <a:schemeClr val="tx1"/>
                </a:solidFill>
                <a:effectLst/>
                <a:latin typeface="Arial" charset="0"/>
                <a:ea typeface="宋体" pitchFamily="2" charset="-122"/>
                <a:cs typeface="+mn-cs"/>
              </a:rPr>
              <a:t> </a:t>
            </a:r>
            <a:r>
              <a:rPr kumimoji="1" lang="en-US" altLang="zh-CN" sz="1200" kern="1200" dirty="0">
                <a:solidFill>
                  <a:srgbClr val="C00000"/>
                </a:solidFill>
                <a:effectLst/>
                <a:latin typeface="Times" pitchFamily="2" charset="0"/>
                <a:ea typeface="宋体" pitchFamily="2" charset="-122"/>
                <a:cs typeface="+mn-cs"/>
              </a:rPr>
              <a:t>c</a:t>
            </a:r>
            <a:r>
              <a:rPr kumimoji="1" lang="en-US" altLang="zh-CN" dirty="0">
                <a:solidFill>
                  <a:srgbClr val="C00000"/>
                </a:solidFill>
                <a:latin typeface="Times" pitchFamily="2" charset="0"/>
              </a:rPr>
              <a:t>limatic conditions </a:t>
            </a:r>
            <a:r>
              <a:rPr kumimoji="1" lang="en-US" altLang="zh-CN" dirty="0">
                <a:latin typeface="Times" pitchFamily="2" charset="0"/>
              </a:rPr>
              <a:t>would influence the </a:t>
            </a:r>
            <a:r>
              <a:rPr kumimoji="1" lang="en-US" altLang="zh-CN" dirty="0">
                <a:solidFill>
                  <a:srgbClr val="C00000"/>
                </a:solidFill>
                <a:latin typeface="Times" pitchFamily="2" charset="0"/>
              </a:rPr>
              <a:t>user behavior</a:t>
            </a:r>
            <a:r>
              <a:rPr kumimoji="1" lang="en-US" altLang="zh-CN" dirty="0">
                <a:latin typeface="Times" pitchFamily="2" charset="0"/>
              </a:rPr>
              <a:t> of electricity usage,</a:t>
            </a:r>
            <a:r>
              <a:rPr kumimoji="1" lang="zh-CN" altLang="en-US" dirty="0">
                <a:latin typeface="Times" pitchFamily="2" charset="0"/>
              </a:rPr>
              <a:t> </a:t>
            </a:r>
            <a:r>
              <a:rPr kumimoji="1" lang="en-US" altLang="zh-CN" dirty="0">
                <a:latin typeface="Times" pitchFamily="2" charset="0"/>
              </a:rPr>
              <a:t>such</a:t>
            </a:r>
            <a:r>
              <a:rPr kumimoji="1" lang="zh-CN" altLang="en-US" dirty="0">
                <a:latin typeface="Times" pitchFamily="2" charset="0"/>
              </a:rPr>
              <a:t> </a:t>
            </a:r>
            <a:r>
              <a:rPr kumimoji="1" lang="en-US" altLang="zh-CN" dirty="0">
                <a:latin typeface="Times" pitchFamily="2" charset="0"/>
              </a:rPr>
              <a:t>as</a:t>
            </a:r>
            <a:r>
              <a:rPr kumimoji="1" lang="zh-CN" altLang="en-US" dirty="0">
                <a:latin typeface="Times" pitchFamily="2" charset="0"/>
              </a:rPr>
              <a:t> </a:t>
            </a:r>
            <a:r>
              <a:rPr kumimoji="1" lang="en-US" altLang="zh-CN" dirty="0">
                <a:latin typeface="Times" pitchFamily="2" charset="0"/>
              </a:rPr>
              <a:t>the</a:t>
            </a:r>
            <a:r>
              <a:rPr kumimoji="1" lang="zh-CN" altLang="en-US" dirty="0">
                <a:latin typeface="Times" pitchFamily="2" charset="0"/>
              </a:rPr>
              <a:t> </a:t>
            </a:r>
            <a:r>
              <a:rPr kumimoji="1" lang="en-US" altLang="zh-CN" dirty="0">
                <a:latin typeface="Times" pitchFamily="2" charset="0"/>
              </a:rPr>
              <a:t>usage</a:t>
            </a:r>
            <a:r>
              <a:rPr kumimoji="1" lang="zh-CN" altLang="en-US" dirty="0">
                <a:latin typeface="Times" pitchFamily="2" charset="0"/>
              </a:rPr>
              <a:t> </a:t>
            </a:r>
            <a:r>
              <a:rPr kumimoji="1" lang="en-US" altLang="zh-CN" dirty="0">
                <a:latin typeface="Times" pitchFamily="2" charset="0"/>
              </a:rPr>
              <a:t>of</a:t>
            </a:r>
            <a:r>
              <a:rPr kumimoji="1" lang="zh-CN" altLang="en-US" dirty="0">
                <a:latin typeface="Times" pitchFamily="2" charset="0"/>
              </a:rPr>
              <a:t> </a:t>
            </a:r>
            <a:r>
              <a:rPr kumimoji="1" lang="en-US" altLang="zh-CN" dirty="0">
                <a:latin typeface="Times" pitchFamily="2" charset="0"/>
              </a:rPr>
              <a:t>the</a:t>
            </a:r>
            <a:r>
              <a:rPr kumimoji="1" lang="zh-CN" altLang="en-US" dirty="0">
                <a:latin typeface="Times" pitchFamily="2" charset="0"/>
              </a:rPr>
              <a:t> </a:t>
            </a:r>
            <a:r>
              <a:rPr kumimoji="1" lang="en-US" altLang="zh-CN" dirty="0">
                <a:solidFill>
                  <a:srgbClr val="C00000"/>
                </a:solidFill>
                <a:latin typeface="Times" pitchFamily="2" charset="0"/>
              </a:rPr>
              <a:t>air conditioner,</a:t>
            </a:r>
            <a:r>
              <a:rPr kumimoji="1" lang="zh-CN" altLang="en-US" dirty="0">
                <a:solidFill>
                  <a:srgbClr val="C00000"/>
                </a:solidFill>
                <a:latin typeface="Times" pitchFamily="2" charset="0"/>
              </a:rPr>
              <a:t> </a:t>
            </a:r>
            <a:r>
              <a:rPr kumimoji="1" lang="en-US" altLang="zh-CN" dirty="0">
                <a:solidFill>
                  <a:srgbClr val="C00000"/>
                </a:solidFill>
                <a:latin typeface="Times" pitchFamily="2" charset="0"/>
              </a:rPr>
              <a:t>heaters</a:t>
            </a:r>
            <a:r>
              <a:rPr kumimoji="1" lang="en-US" altLang="zh-CN" dirty="0">
                <a:latin typeface="Times" pitchFamily="2" charset="0"/>
              </a:rPr>
              <a:t>,..</a:t>
            </a:r>
            <a:r>
              <a:rPr kumimoji="1" lang="zh-CN" altLang="en-US" dirty="0">
                <a:latin typeface="Times" pitchFamily="2" charset="0"/>
              </a:rPr>
              <a:t> </a:t>
            </a:r>
            <a:r>
              <a:rPr kumimoji="1" lang="en-US" altLang="zh-CN" dirty="0">
                <a:latin typeface="Times" pitchFamily="2" charset="0"/>
              </a:rPr>
              <a:t>and</a:t>
            </a:r>
            <a:r>
              <a:rPr kumimoji="1" lang="zh-CN" altLang="en-US" dirty="0">
                <a:latin typeface="Times" pitchFamily="2" charset="0"/>
              </a:rPr>
              <a:t> </a:t>
            </a:r>
            <a:r>
              <a:rPr kumimoji="1" lang="en-US" altLang="zh-CN" dirty="0">
                <a:latin typeface="Times" pitchFamily="2" charset="0"/>
              </a:rPr>
              <a:t>lead</a:t>
            </a:r>
            <a:r>
              <a:rPr kumimoji="1" lang="zh-CN" altLang="en-US" dirty="0">
                <a:latin typeface="Times" pitchFamily="2" charset="0"/>
              </a:rPr>
              <a:t> </a:t>
            </a:r>
            <a:r>
              <a:rPr kumimoji="1" lang="en-US" altLang="zh-CN" dirty="0">
                <a:latin typeface="Times" pitchFamily="2" charset="0"/>
              </a:rPr>
              <a:t>people</a:t>
            </a:r>
            <a:r>
              <a:rPr kumimoji="1" lang="zh-CN" altLang="en-US" dirty="0">
                <a:latin typeface="Times" pitchFamily="2" charset="0"/>
              </a:rPr>
              <a:t> </a:t>
            </a:r>
            <a:r>
              <a:rPr kumimoji="1" lang="en-US" altLang="zh-CN" dirty="0">
                <a:latin typeface="Times" pitchFamily="2" charset="0"/>
              </a:rPr>
              <a:t>to</a:t>
            </a:r>
            <a:r>
              <a:rPr kumimoji="1" lang="zh-CN" altLang="en-US" dirty="0">
                <a:latin typeface="Times" pitchFamily="2" charset="0"/>
              </a:rPr>
              <a:t> </a:t>
            </a:r>
            <a:r>
              <a:rPr kumimoji="1" lang="en-US" altLang="zh-CN" dirty="0">
                <a:latin typeface="Times" pitchFamily="2" charset="0"/>
              </a:rPr>
              <a:t>pilfer</a:t>
            </a:r>
            <a:r>
              <a:rPr kumimoji="1" lang="zh-CN" altLang="en-US" dirty="0">
                <a:latin typeface="Times" pitchFamily="2" charset="0"/>
              </a:rPr>
              <a:t> </a:t>
            </a:r>
            <a:r>
              <a:rPr kumimoji="1" lang="en-US" altLang="zh-CN" dirty="0">
                <a:latin typeface="Times" pitchFamily="2" charset="0"/>
              </a:rPr>
              <a:t>electricity.</a:t>
            </a:r>
            <a:endParaRPr kumimoji="1" lang="zh-CN" altLang="en-US" dirty="0">
              <a:latin typeface="Times" pitchFamily="2"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In</a:t>
            </a:r>
            <a:r>
              <a:rPr lang="zh-CN" altLang="en-US" dirty="0"/>
              <a:t> </a:t>
            </a:r>
            <a:r>
              <a:rPr lang="en-US" altLang="zh-CN" dirty="0"/>
              <a:t>order</a:t>
            </a:r>
            <a:r>
              <a:rPr lang="zh-CN" altLang="en-US" dirty="0"/>
              <a:t> </a:t>
            </a:r>
            <a:r>
              <a:rPr lang="en-US" altLang="zh-CN" dirty="0"/>
              <a:t>to</a:t>
            </a:r>
            <a:r>
              <a:rPr lang="zh-CN" altLang="en-US" dirty="0"/>
              <a:t> </a:t>
            </a:r>
            <a:r>
              <a:rPr lang="en-US" altLang="zh-CN" sz="1200" kern="1200" dirty="0">
                <a:solidFill>
                  <a:schemeClr val="tx1"/>
                </a:solidFill>
                <a:effectLst/>
                <a:latin typeface="Arial" charset="0"/>
                <a:ea typeface="宋体" pitchFamily="2" charset="-122"/>
                <a:cs typeface="+mn-cs"/>
              </a:rPr>
              <a:t>illustrate 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correlation between temperature and users‘ usage, we compare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 averaged daily consumption of all users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and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daily</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temperature over one year.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can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observe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that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usage fluctuates with the temperature, as some sharp peaks and valleys are coincident. The most obvious correlations is that high or low temperatures are associated with increased consumption,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illustrating</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that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temperature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able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to</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guide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user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behaviors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of</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electricity</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usage.</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 </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8</a:t>
            </a:fld>
            <a:endParaRPr lang="en-US" altLang="zh-CN"/>
          </a:p>
        </p:txBody>
      </p:sp>
    </p:spTree>
    <p:extLst>
      <p:ext uri="{BB962C8B-B14F-4D97-AF65-F5344CB8AC3E}">
        <p14:creationId xmlns:p14="http://schemas.microsoft.com/office/powerpoint/2010/main" val="1875511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We aggregate the daily usage based on the temperature of that day, then draw a boxplot with respect to electricity thieves and normal users. We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use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Wasserstein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distance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to</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present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dissimilarity</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between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two</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distribution.</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find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that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the gap of daily usage between thieves and normal users is significantly larger under high or low temperatures compared with average temperatures.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We also</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choose a typical thief along with a normal user in the same area as examples, then show the scatterplot of daily electricity and temperature in the form of 2-D figures. Again, the trends of the normal user is consistent with our experience, suggesting that very high or low temperatures are associated with elevated consumption; by contrast, the scatterplot of the electricity thief seems disordered and</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irregular.</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We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conduct</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statistics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to</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validate</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this</a:t>
            </a:r>
            <a:r>
              <a:rPr lang="zh-CN" altLang="en-US" sz="1200" kern="120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assumption</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9</a:t>
            </a:fld>
            <a:endParaRPr lang="en-US" altLang="zh-CN"/>
          </a:p>
        </p:txBody>
      </p:sp>
    </p:spTree>
    <p:extLst>
      <p:ext uri="{BB962C8B-B14F-4D97-AF65-F5344CB8AC3E}">
        <p14:creationId xmlns:p14="http://schemas.microsoft.com/office/powerpoint/2010/main" val="41910803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 name="Rectangle 5"/>
          <p:cNvSpPr>
            <a:spLocks noChangeArrowheads="1"/>
          </p:cNvSpPr>
          <p:nvPr/>
        </p:nvSpPr>
        <p:spPr bwMode="auto">
          <a:xfrm>
            <a:off x="0" y="73"/>
            <a:ext cx="9906000" cy="360363"/>
          </a:xfrm>
          <a:prstGeom prst="rect">
            <a:avLst/>
          </a:prstGeom>
          <a:gradFill rotWithShape="1">
            <a:gsLst>
              <a:gs pos="0">
                <a:srgbClr val="99CCFF"/>
              </a:gs>
              <a:gs pos="100000">
                <a:srgbClr val="99CCFF">
                  <a:gamma/>
                  <a:tint val="0"/>
                  <a:invGamma/>
                </a:srgbClr>
              </a:gs>
            </a:gsLst>
            <a:lin ang="5400000" scaled="1"/>
          </a:gradFill>
          <a:ln w="9525">
            <a:noFill/>
            <a:miter lim="800000"/>
            <a:headEnd/>
            <a:tailEnd/>
          </a:ln>
          <a:effectLst/>
        </p:spPr>
        <p:txBody>
          <a:bodyPr wrap="none" anchor="ctr"/>
          <a:lstStyle/>
          <a:p>
            <a:pPr>
              <a:defRPr/>
            </a:pPr>
            <a:endParaRPr lang="zh-CN" altLang="en-US">
              <a:latin typeface="Arial" charset="0"/>
            </a:endParaRPr>
          </a:p>
        </p:txBody>
      </p:sp>
      <p:sp>
        <p:nvSpPr>
          <p:cNvPr id="7" name="Rectangle 7"/>
          <p:cNvSpPr>
            <a:spLocks noChangeArrowheads="1"/>
          </p:cNvSpPr>
          <p:nvPr/>
        </p:nvSpPr>
        <p:spPr bwMode="auto">
          <a:xfrm>
            <a:off x="200029" y="6453188"/>
            <a:ext cx="1008063" cy="457200"/>
          </a:xfrm>
          <a:prstGeom prst="rect">
            <a:avLst/>
          </a:prstGeom>
          <a:noFill/>
          <a:ln w="9525">
            <a:noFill/>
            <a:miter lim="800000"/>
            <a:headEnd/>
            <a:tailEnd/>
          </a:ln>
          <a:effectLst/>
        </p:spPr>
        <p:txBody>
          <a:bodyPr wrap="none" lIns="92075" tIns="46038" rIns="92075" bIns="46038" anchor="ctr"/>
          <a:lstStyle/>
          <a:p>
            <a:pPr defTabSz="762000">
              <a:defRPr/>
            </a:pPr>
            <a:fld id="{877019A4-F52B-4785-B83C-A974FFFB65AE}" type="slidenum">
              <a:rPr kumimoji="1" lang="en-US" altLang="ja-JP" sz="1600">
                <a:solidFill>
                  <a:schemeClr val="bg1"/>
                </a:solidFill>
                <a:latin typeface="Times New Roman" pitchFamily="18" charset="0"/>
                <a:ea typeface="MS PGothic" pitchFamily="34" charset="-128"/>
              </a:rPr>
              <a:pPr defTabSz="762000">
                <a:defRPr/>
              </a:pPr>
              <a:t>‹#›</a:t>
            </a:fld>
            <a:endParaRPr kumimoji="1" lang="en-US" altLang="ja-JP" sz="1600">
              <a:solidFill>
                <a:schemeClr val="bg1"/>
              </a:solidFill>
              <a:latin typeface="Times New Roman" pitchFamily="18" charset="0"/>
              <a:ea typeface="MS PGothic" pitchFamily="34" charset="-128"/>
            </a:endParaRPr>
          </a:p>
        </p:txBody>
      </p:sp>
      <p:grpSp>
        <p:nvGrpSpPr>
          <p:cNvPr id="2" name="Group 13"/>
          <p:cNvGrpSpPr>
            <a:grpSpLocks/>
          </p:cNvGrpSpPr>
          <p:nvPr/>
        </p:nvGrpSpPr>
        <p:grpSpPr bwMode="auto">
          <a:xfrm>
            <a:off x="-39682" y="-26988"/>
            <a:ext cx="1443038" cy="995363"/>
            <a:chOff x="0" y="0"/>
            <a:chExt cx="5557" cy="4150"/>
          </a:xfrm>
        </p:grpSpPr>
        <p:pic>
          <p:nvPicPr>
            <p:cNvPr id="9" name="Picture 14" descr="リング_2_0924"/>
            <p:cNvPicPr>
              <a:picLocks noChangeAspect="1" noChangeArrowheads="1"/>
            </p:cNvPicPr>
            <p:nvPr userDrawn="1"/>
          </p:nvPicPr>
          <p:blipFill>
            <a:blip r:embed="rId2" cstate="print">
              <a:extLst>
                <a:ext uri="{28A0092B-C50C-407E-A947-70E740481C1C}">
                  <a14:useLocalDpi xmlns:a14="http://schemas.microsoft.com/office/drawing/2010/main"/>
                </a:ext>
              </a:extLst>
            </a:blip>
            <a:srcRect t="9818"/>
            <a:stretch>
              <a:fillRect/>
            </a:stretch>
          </p:blipFill>
          <p:spPr bwMode="auto">
            <a:xfrm>
              <a:off x="249" y="0"/>
              <a:ext cx="3991" cy="3590"/>
            </a:xfrm>
            <a:prstGeom prst="rect">
              <a:avLst/>
            </a:prstGeom>
            <a:noFill/>
            <a:ln w="9525">
              <a:noFill/>
              <a:miter lim="800000"/>
              <a:headEnd/>
              <a:tailEnd/>
            </a:ln>
          </p:spPr>
        </p:pic>
        <p:pic>
          <p:nvPicPr>
            <p:cNvPr id="10" name="Picture 15" descr="リング_2_0924"/>
            <p:cNvPicPr>
              <a:picLocks noChangeAspect="1" noChangeArrowheads="1"/>
            </p:cNvPicPr>
            <p:nvPr userDrawn="1"/>
          </p:nvPicPr>
          <p:blipFill>
            <a:blip r:embed="rId2" cstate="print"/>
            <a:srcRect/>
            <a:stretch>
              <a:fillRect/>
            </a:stretch>
          </p:blipFill>
          <p:spPr bwMode="auto">
            <a:xfrm>
              <a:off x="4332" y="122"/>
              <a:ext cx="1225" cy="1222"/>
            </a:xfrm>
            <a:prstGeom prst="rect">
              <a:avLst/>
            </a:prstGeom>
            <a:noFill/>
            <a:ln w="9525">
              <a:noFill/>
              <a:miter lim="800000"/>
              <a:headEnd/>
              <a:tailEnd/>
            </a:ln>
          </p:spPr>
        </p:pic>
        <p:pic>
          <p:nvPicPr>
            <p:cNvPr id="11" name="Picture 16" descr="リング_2_0924"/>
            <p:cNvPicPr>
              <a:picLocks noChangeAspect="1" noChangeArrowheads="1"/>
            </p:cNvPicPr>
            <p:nvPr userDrawn="1"/>
          </p:nvPicPr>
          <p:blipFill>
            <a:blip r:embed="rId2" cstate="print">
              <a:extLst>
                <a:ext uri="{28A0092B-C50C-407E-A947-70E740481C1C}">
                  <a14:useLocalDpi xmlns:a14="http://schemas.microsoft.com/office/drawing/2010/main"/>
                </a:ext>
              </a:extLst>
            </a:blip>
            <a:srcRect l="15576"/>
            <a:stretch>
              <a:fillRect/>
            </a:stretch>
          </p:blipFill>
          <p:spPr bwMode="auto">
            <a:xfrm>
              <a:off x="0" y="1389"/>
              <a:ext cx="2336" cy="2761"/>
            </a:xfrm>
            <a:prstGeom prst="rect">
              <a:avLst/>
            </a:prstGeom>
            <a:noFill/>
            <a:ln w="9525">
              <a:noFill/>
              <a:miter lim="800000"/>
              <a:headEnd/>
              <a:tailEnd/>
            </a:ln>
          </p:spPr>
        </p:pic>
      </p:grpSp>
      <p:grpSp>
        <p:nvGrpSpPr>
          <p:cNvPr id="3" name="Group 20"/>
          <p:cNvGrpSpPr>
            <a:grpSpLocks/>
          </p:cNvGrpSpPr>
          <p:nvPr/>
        </p:nvGrpSpPr>
        <p:grpSpPr bwMode="auto">
          <a:xfrm>
            <a:off x="-39682" y="-26988"/>
            <a:ext cx="1443038" cy="995363"/>
            <a:chOff x="0" y="0"/>
            <a:chExt cx="5557" cy="4150"/>
          </a:xfrm>
        </p:grpSpPr>
        <p:pic>
          <p:nvPicPr>
            <p:cNvPr id="13" name="Picture 21" descr="リング_2_0924"/>
            <p:cNvPicPr>
              <a:picLocks noChangeAspect="1" noChangeArrowheads="1"/>
            </p:cNvPicPr>
            <p:nvPr userDrawn="1"/>
          </p:nvPicPr>
          <p:blipFill>
            <a:blip r:embed="rId2" cstate="print">
              <a:extLst>
                <a:ext uri="{28A0092B-C50C-407E-A947-70E740481C1C}">
                  <a14:useLocalDpi xmlns:a14="http://schemas.microsoft.com/office/drawing/2010/main"/>
                </a:ext>
              </a:extLst>
            </a:blip>
            <a:srcRect t="9818"/>
            <a:stretch>
              <a:fillRect/>
            </a:stretch>
          </p:blipFill>
          <p:spPr bwMode="auto">
            <a:xfrm>
              <a:off x="249" y="0"/>
              <a:ext cx="3991" cy="3590"/>
            </a:xfrm>
            <a:prstGeom prst="rect">
              <a:avLst/>
            </a:prstGeom>
            <a:noFill/>
            <a:ln w="9525">
              <a:noFill/>
              <a:miter lim="800000"/>
              <a:headEnd/>
              <a:tailEnd/>
            </a:ln>
          </p:spPr>
        </p:pic>
        <p:pic>
          <p:nvPicPr>
            <p:cNvPr id="14" name="Picture 22" descr="リング_2_0924"/>
            <p:cNvPicPr>
              <a:picLocks noChangeAspect="1" noChangeArrowheads="1"/>
            </p:cNvPicPr>
            <p:nvPr userDrawn="1"/>
          </p:nvPicPr>
          <p:blipFill>
            <a:blip r:embed="rId2" cstate="print"/>
            <a:srcRect/>
            <a:stretch>
              <a:fillRect/>
            </a:stretch>
          </p:blipFill>
          <p:spPr bwMode="auto">
            <a:xfrm>
              <a:off x="4332" y="122"/>
              <a:ext cx="1225" cy="1222"/>
            </a:xfrm>
            <a:prstGeom prst="rect">
              <a:avLst/>
            </a:prstGeom>
            <a:noFill/>
            <a:ln w="9525">
              <a:noFill/>
              <a:miter lim="800000"/>
              <a:headEnd/>
              <a:tailEnd/>
            </a:ln>
          </p:spPr>
        </p:pic>
        <p:pic>
          <p:nvPicPr>
            <p:cNvPr id="15" name="Picture 23" descr="リング_2_0924"/>
            <p:cNvPicPr>
              <a:picLocks noChangeAspect="1" noChangeArrowheads="1"/>
            </p:cNvPicPr>
            <p:nvPr userDrawn="1"/>
          </p:nvPicPr>
          <p:blipFill>
            <a:blip r:embed="rId2" cstate="print">
              <a:extLst>
                <a:ext uri="{28A0092B-C50C-407E-A947-70E740481C1C}">
                  <a14:useLocalDpi xmlns:a14="http://schemas.microsoft.com/office/drawing/2010/main"/>
                </a:ext>
              </a:extLst>
            </a:blip>
            <a:srcRect l="15576"/>
            <a:stretch>
              <a:fillRect/>
            </a:stretch>
          </p:blipFill>
          <p:spPr bwMode="auto">
            <a:xfrm>
              <a:off x="0" y="1389"/>
              <a:ext cx="2336" cy="2761"/>
            </a:xfrm>
            <a:prstGeom prst="rect">
              <a:avLst/>
            </a:prstGeom>
            <a:noFill/>
            <a:ln w="9525">
              <a:noFill/>
              <a:miter lim="800000"/>
              <a:headEnd/>
              <a:tailEnd/>
            </a:ln>
          </p:spPr>
        </p:pic>
      </p:grpSp>
      <p:sp>
        <p:nvSpPr>
          <p:cNvPr id="124931" name="Rectangle 3"/>
          <p:cNvSpPr>
            <a:spLocks noGrp="1" noChangeArrowheads="1"/>
          </p:cNvSpPr>
          <p:nvPr>
            <p:ph type="subTitle" idx="1"/>
          </p:nvPr>
        </p:nvSpPr>
        <p:spPr>
          <a:xfrm>
            <a:off x="1485900" y="3886200"/>
            <a:ext cx="6934200" cy="1752600"/>
          </a:xfrm>
        </p:spPr>
        <p:txBody>
          <a:bodyPr/>
          <a:lstStyle>
            <a:lvl1pPr marL="0" indent="0" algn="ctr">
              <a:buFontTx/>
              <a:buNone/>
              <a:defRPr/>
            </a:lvl1pPr>
          </a:lstStyle>
          <a:p>
            <a:r>
              <a:rPr lang="zh-CN" altLang="en-US"/>
              <a:t>单击此处编辑母版副标题样式</a:t>
            </a:r>
            <a:endParaRPr lang="en-US" altLang="zh-CN"/>
          </a:p>
        </p:txBody>
      </p:sp>
      <p:sp>
        <p:nvSpPr>
          <p:cNvPr id="124934" name="Rectangle 6"/>
          <p:cNvSpPr>
            <a:spLocks noGrp="1" noChangeArrowheads="1"/>
          </p:cNvSpPr>
          <p:nvPr>
            <p:ph type="ctrTitle"/>
          </p:nvPr>
        </p:nvSpPr>
        <p:spPr>
          <a:xfrm>
            <a:off x="742950" y="2130524"/>
            <a:ext cx="8420100" cy="1470025"/>
          </a:xfrm>
        </p:spPr>
        <p:txBody>
          <a:bodyPr/>
          <a:lstStyle>
            <a:lvl1pPr>
              <a:defRPr/>
            </a:lvl1pPr>
          </a:lstStyle>
          <a:p>
            <a:r>
              <a:rPr lang="zh-CN" altLang="en-US"/>
              <a:t>单击此处编辑母版标题样式</a:t>
            </a:r>
            <a:endParaRPr lang="en-US" altLang="zh-CN"/>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94617" y="188913"/>
            <a:ext cx="2339975" cy="59372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71472" y="188913"/>
            <a:ext cx="6870700" cy="59372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71476" y="188913"/>
            <a:ext cx="9363076" cy="792162"/>
          </a:xfrm>
        </p:spPr>
        <p:txBody>
          <a:bodyPr/>
          <a:lstStyle/>
          <a:p>
            <a:r>
              <a:rPr lang="zh-CN" altLang="en-US"/>
              <a:t>单击此处编辑母版标题样式</a:t>
            </a:r>
          </a:p>
        </p:txBody>
      </p:sp>
      <p:sp>
        <p:nvSpPr>
          <p:cNvPr id="3" name="表格占位符 2"/>
          <p:cNvSpPr>
            <a:spLocks noGrp="1"/>
          </p:cNvSpPr>
          <p:nvPr>
            <p:ph type="tbl" idx="1"/>
          </p:nvPr>
        </p:nvSpPr>
        <p:spPr>
          <a:xfrm>
            <a:off x="350892" y="1196976"/>
            <a:ext cx="9139237" cy="4929188"/>
          </a:xfrm>
        </p:spPr>
        <p:txBody>
          <a:bodyPr/>
          <a:lstStyle/>
          <a:p>
            <a:pPr lvl="0"/>
            <a:r>
              <a:rPr lang="zh-CN" altLang="en-US" noProof="0"/>
              <a:t>单击图标添加表格</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98"/>
            <a:ext cx="84201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82638" y="2906722"/>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50841" y="1196976"/>
            <a:ext cx="4492626"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95872" y="1196976"/>
            <a:ext cx="4494212"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95339" y="1535113"/>
            <a:ext cx="437673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95339" y="2174875"/>
            <a:ext cx="437673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03241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03241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9" y="273050"/>
            <a:ext cx="3259138"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873503" y="273149"/>
            <a:ext cx="553720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95309" y="1435104"/>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4" y="4800601"/>
            <a:ext cx="59436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41514"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941514" y="5367339"/>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350878" y="1196976"/>
            <a:ext cx="9139237" cy="4929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1035" name="Rectangle 11"/>
          <p:cNvSpPr>
            <a:spLocks noChangeArrowheads="1"/>
          </p:cNvSpPr>
          <p:nvPr/>
        </p:nvSpPr>
        <p:spPr bwMode="auto">
          <a:xfrm>
            <a:off x="0" y="73"/>
            <a:ext cx="9906000" cy="360363"/>
          </a:xfrm>
          <a:prstGeom prst="rect">
            <a:avLst/>
          </a:prstGeom>
          <a:gradFill rotWithShape="1">
            <a:gsLst>
              <a:gs pos="0">
                <a:srgbClr val="99CCFF"/>
              </a:gs>
              <a:gs pos="100000">
                <a:srgbClr val="99CCFF">
                  <a:gamma/>
                  <a:tint val="0"/>
                  <a:invGamma/>
                </a:srgbClr>
              </a:gs>
            </a:gsLst>
            <a:lin ang="5400000" scaled="1"/>
          </a:gradFill>
          <a:ln w="9525">
            <a:noFill/>
            <a:miter lim="800000"/>
            <a:headEnd/>
            <a:tailEnd/>
          </a:ln>
          <a:effectLst/>
        </p:spPr>
        <p:txBody>
          <a:bodyPr wrap="none" anchor="ctr"/>
          <a:lstStyle/>
          <a:p>
            <a:pPr>
              <a:defRPr/>
            </a:pPr>
            <a:endParaRPr lang="zh-CN" altLang="en-US">
              <a:latin typeface="Arial" charset="0"/>
            </a:endParaRPr>
          </a:p>
        </p:txBody>
      </p:sp>
      <p:sp>
        <p:nvSpPr>
          <p:cNvPr id="1029" name="Rectangle 2"/>
          <p:cNvSpPr>
            <a:spLocks noGrp="1" noChangeArrowheads="1"/>
          </p:cNvSpPr>
          <p:nvPr>
            <p:ph type="title"/>
          </p:nvPr>
        </p:nvSpPr>
        <p:spPr bwMode="auto">
          <a:xfrm>
            <a:off x="271464" y="188913"/>
            <a:ext cx="9363076" cy="7921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36" name="Rectangle 12"/>
          <p:cNvSpPr>
            <a:spLocks noChangeArrowheads="1"/>
          </p:cNvSpPr>
          <p:nvPr/>
        </p:nvSpPr>
        <p:spPr bwMode="auto">
          <a:xfrm>
            <a:off x="228600" y="6400800"/>
            <a:ext cx="894782" cy="373134"/>
          </a:xfrm>
          <a:prstGeom prst="rect">
            <a:avLst/>
          </a:prstGeom>
          <a:noFill/>
          <a:ln w="9525">
            <a:noFill/>
            <a:miter lim="800000"/>
            <a:headEnd/>
            <a:tailEnd/>
          </a:ln>
          <a:effectLst/>
        </p:spPr>
        <p:txBody>
          <a:bodyPr wrap="none" lIns="92075" tIns="46038" rIns="92075" bIns="46038" anchor="ctr"/>
          <a:lstStyle/>
          <a:p>
            <a:pPr defTabSz="762000">
              <a:defRPr/>
            </a:pPr>
            <a:fld id="{A668977A-3572-4392-907F-8F125AD2A05E}" type="slidenum">
              <a:rPr kumimoji="1" lang="en-US" altLang="ja-JP" sz="1600">
                <a:solidFill>
                  <a:schemeClr val="tx1"/>
                </a:solidFill>
                <a:latin typeface="Times New Roman" pitchFamily="18" charset="0"/>
                <a:ea typeface="MS PGothic" pitchFamily="34" charset="-128"/>
              </a:rPr>
              <a:pPr defTabSz="762000">
                <a:defRPr/>
              </a:pPr>
              <a:t>‹#›</a:t>
            </a:fld>
            <a:endParaRPr kumimoji="1" lang="en-US" altLang="ja-JP" sz="1600" dirty="0">
              <a:solidFill>
                <a:schemeClr val="tx1"/>
              </a:solidFill>
              <a:latin typeface="Times New Roman" pitchFamily="18" charset="0"/>
              <a:ea typeface="MS PGothic" pitchFamily="34" charset="-128"/>
            </a:endParaRPr>
          </a:p>
        </p:txBody>
      </p:sp>
    </p:spTree>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Lst>
  <p:transition/>
  <p:hf sldNum="0" hdr="0" ftr="0" dt="0"/>
  <p:txStyles>
    <p:titleStyle>
      <a:lvl1pPr algn="ctr" rtl="0" eaLnBrk="1" fontAlgn="base" hangingPunct="1">
        <a:spcBef>
          <a:spcPct val="0"/>
        </a:spcBef>
        <a:spcAft>
          <a:spcPct val="0"/>
        </a:spcAft>
        <a:defRPr sz="4000">
          <a:solidFill>
            <a:schemeClr val="tx2"/>
          </a:solidFill>
          <a:latin typeface="+mj-lt"/>
          <a:ea typeface="+mj-ea"/>
          <a:cs typeface="+mj-cs"/>
        </a:defRPr>
      </a:lvl1pPr>
      <a:lvl2pPr algn="ctr" rtl="0" eaLnBrk="1" fontAlgn="base" hangingPunct="1">
        <a:spcBef>
          <a:spcPct val="0"/>
        </a:spcBef>
        <a:spcAft>
          <a:spcPct val="0"/>
        </a:spcAft>
        <a:defRPr sz="4000">
          <a:solidFill>
            <a:schemeClr val="tx2"/>
          </a:solidFill>
          <a:latin typeface="Arial" charset="0"/>
          <a:ea typeface="宋体" pitchFamily="2" charset="-122"/>
        </a:defRPr>
      </a:lvl2pPr>
      <a:lvl3pPr algn="ctr" rtl="0" eaLnBrk="1" fontAlgn="base" hangingPunct="1">
        <a:spcBef>
          <a:spcPct val="0"/>
        </a:spcBef>
        <a:spcAft>
          <a:spcPct val="0"/>
        </a:spcAft>
        <a:defRPr sz="4000">
          <a:solidFill>
            <a:schemeClr val="tx2"/>
          </a:solidFill>
          <a:latin typeface="Arial" charset="0"/>
          <a:ea typeface="宋体" pitchFamily="2" charset="-122"/>
        </a:defRPr>
      </a:lvl3pPr>
      <a:lvl4pPr algn="ctr" rtl="0" eaLnBrk="1" fontAlgn="base" hangingPunct="1">
        <a:spcBef>
          <a:spcPct val="0"/>
        </a:spcBef>
        <a:spcAft>
          <a:spcPct val="0"/>
        </a:spcAft>
        <a:defRPr sz="4000">
          <a:solidFill>
            <a:schemeClr val="tx2"/>
          </a:solidFill>
          <a:latin typeface="Arial" charset="0"/>
          <a:ea typeface="宋体" pitchFamily="2" charset="-122"/>
        </a:defRPr>
      </a:lvl4pPr>
      <a:lvl5pPr algn="ctr" rtl="0" eaLnBrk="1" fontAlgn="base" hangingPunct="1">
        <a:spcBef>
          <a:spcPct val="0"/>
        </a:spcBef>
        <a:spcAft>
          <a:spcPct val="0"/>
        </a:spcAft>
        <a:defRPr sz="4000">
          <a:solidFill>
            <a:schemeClr val="tx2"/>
          </a:solidFill>
          <a:latin typeface="Arial" charset="0"/>
          <a:ea typeface="宋体" pitchFamily="2" charset="-122"/>
        </a:defRPr>
      </a:lvl5pPr>
      <a:lvl6pPr marL="457200" algn="ctr" rtl="0" eaLnBrk="1" fontAlgn="base" hangingPunct="1">
        <a:spcBef>
          <a:spcPct val="0"/>
        </a:spcBef>
        <a:spcAft>
          <a:spcPct val="0"/>
        </a:spcAft>
        <a:defRPr sz="4000">
          <a:solidFill>
            <a:schemeClr val="tx2"/>
          </a:solidFill>
          <a:latin typeface="Arial" charset="0"/>
          <a:ea typeface="宋体" pitchFamily="2" charset="-122"/>
        </a:defRPr>
      </a:lvl6pPr>
      <a:lvl7pPr marL="914400" algn="ctr" rtl="0" eaLnBrk="1" fontAlgn="base" hangingPunct="1">
        <a:spcBef>
          <a:spcPct val="0"/>
        </a:spcBef>
        <a:spcAft>
          <a:spcPct val="0"/>
        </a:spcAft>
        <a:defRPr sz="4000">
          <a:solidFill>
            <a:schemeClr val="tx2"/>
          </a:solidFill>
          <a:latin typeface="Arial" charset="0"/>
          <a:ea typeface="宋体" pitchFamily="2" charset="-122"/>
        </a:defRPr>
      </a:lvl7pPr>
      <a:lvl8pPr marL="1371600" algn="ctr" rtl="0" eaLnBrk="1" fontAlgn="base" hangingPunct="1">
        <a:spcBef>
          <a:spcPct val="0"/>
        </a:spcBef>
        <a:spcAft>
          <a:spcPct val="0"/>
        </a:spcAft>
        <a:defRPr sz="4000">
          <a:solidFill>
            <a:schemeClr val="tx2"/>
          </a:solidFill>
          <a:latin typeface="Arial" charset="0"/>
          <a:ea typeface="宋体" pitchFamily="2" charset="-122"/>
        </a:defRPr>
      </a:lvl8pPr>
      <a:lvl9pPr marL="1828800" algn="ctr"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8.emf"/><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62769" y="1716601"/>
            <a:ext cx="8801100" cy="1470025"/>
          </a:xfrm>
        </p:spPr>
        <p:txBody>
          <a:bodyPr/>
          <a:lstStyle/>
          <a:p>
            <a:r>
              <a:rPr lang="en-US" altLang="zh-CN" sz="3600" b="1" dirty="0">
                <a:solidFill>
                  <a:srgbClr val="C00000"/>
                </a:solidFill>
                <a:latin typeface="Times" pitchFamily="2" charset="0"/>
                <a:ea typeface="STFangsong" panose="02010600040101010101" pitchFamily="2" charset="-122"/>
              </a:rPr>
              <a:t>Understanding Electricity-Theft Behavior via Multi-Source Data</a:t>
            </a:r>
            <a:r>
              <a:rPr lang="zh-CN" altLang="en-US" sz="3600" b="1" dirty="0">
                <a:solidFill>
                  <a:srgbClr val="C00000"/>
                </a:solidFill>
                <a:latin typeface="Times" pitchFamily="2" charset="0"/>
                <a:ea typeface="STFangsong" panose="02010600040101010101" pitchFamily="2" charset="-122"/>
              </a:rPr>
              <a:t> </a:t>
            </a:r>
            <a:endParaRPr lang="en-US" sz="3600" b="1" dirty="0">
              <a:solidFill>
                <a:srgbClr val="C00000"/>
              </a:solidFill>
              <a:latin typeface="Times" pitchFamily="2" charset="0"/>
              <a:ea typeface="STFangsong" panose="02010600040101010101" pitchFamily="2" charset="-122"/>
            </a:endParaRPr>
          </a:p>
        </p:txBody>
      </p:sp>
      <p:pic>
        <p:nvPicPr>
          <p:cNvPr id="8" name="Picture 7">
            <a:extLst>
              <a:ext uri="{FF2B5EF4-FFF2-40B4-BE49-F238E27FC236}">
                <a16:creationId xmlns:a16="http://schemas.microsoft.com/office/drawing/2014/main" id="{F2C37903-4C0A-A547-A236-FF1A5B4C5065}"/>
              </a:ext>
            </a:extLst>
          </p:cNvPr>
          <p:cNvPicPr>
            <a:picLocks noChangeAspect="1"/>
          </p:cNvPicPr>
          <p:nvPr/>
        </p:nvPicPr>
        <p:blipFill>
          <a:blip r:embed="rId3"/>
          <a:stretch>
            <a:fillRect/>
          </a:stretch>
        </p:blipFill>
        <p:spPr>
          <a:xfrm>
            <a:off x="8140200" y="5375400"/>
            <a:ext cx="1080000" cy="1101600"/>
          </a:xfrm>
          <a:prstGeom prst="rect">
            <a:avLst/>
          </a:prstGeom>
        </p:spPr>
      </p:pic>
      <p:sp>
        <p:nvSpPr>
          <p:cNvPr id="2" name="文本框 1">
            <a:extLst>
              <a:ext uri="{FF2B5EF4-FFF2-40B4-BE49-F238E27FC236}">
                <a16:creationId xmlns:a16="http://schemas.microsoft.com/office/drawing/2014/main" id="{F3BDF556-0F11-6543-A6E9-CB4249A15D66}"/>
              </a:ext>
            </a:extLst>
          </p:cNvPr>
          <p:cNvSpPr txBox="1"/>
          <p:nvPr/>
        </p:nvSpPr>
        <p:spPr>
          <a:xfrm>
            <a:off x="407963" y="728246"/>
            <a:ext cx="1439818" cy="338554"/>
          </a:xfrm>
          <a:prstGeom prst="rect">
            <a:avLst/>
          </a:prstGeom>
          <a:noFill/>
        </p:spPr>
        <p:txBody>
          <a:bodyPr wrap="none" rtlCol="0">
            <a:spAutoFit/>
          </a:bodyPr>
          <a:lstStyle/>
          <a:p>
            <a:r>
              <a:rPr kumimoji="1" lang="en-US" altLang="zh-CN" sz="1600" dirty="0">
                <a:latin typeface="Times" pitchFamily="2" charset="0"/>
              </a:rPr>
              <a:t>Paper</a:t>
            </a:r>
            <a:r>
              <a:rPr kumimoji="1" lang="zh-CN" altLang="en-US" sz="1600" dirty="0">
                <a:latin typeface="Times" pitchFamily="2" charset="0"/>
              </a:rPr>
              <a:t> </a:t>
            </a:r>
            <a:r>
              <a:rPr kumimoji="1" lang="en-US" altLang="zh-CN" sz="1600" dirty="0">
                <a:latin typeface="Times" pitchFamily="2" charset="0"/>
              </a:rPr>
              <a:t>ID:</a:t>
            </a:r>
            <a:r>
              <a:rPr kumimoji="1" lang="zh-CN" altLang="en-US" sz="1600" dirty="0">
                <a:latin typeface="Times" pitchFamily="2" charset="0"/>
              </a:rPr>
              <a:t> </a:t>
            </a:r>
            <a:r>
              <a:rPr kumimoji="1" lang="en-US" altLang="zh-CN" sz="1600" dirty="0">
                <a:latin typeface="Times" pitchFamily="2" charset="0"/>
              </a:rPr>
              <a:t>2086</a:t>
            </a:r>
            <a:endParaRPr kumimoji="1" lang="zh-CN" altLang="en-US" sz="1600" dirty="0">
              <a:latin typeface="Times" pitchFamily="2" charset="0"/>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17646E6-7993-4F4D-94E6-21B2FD7A0E79}"/>
                  </a:ext>
                </a:extLst>
              </p:cNvPr>
              <p:cNvSpPr txBox="1"/>
              <p:nvPr/>
            </p:nvSpPr>
            <p:spPr>
              <a:xfrm>
                <a:off x="1074080" y="3276600"/>
                <a:ext cx="7778476" cy="1128322"/>
              </a:xfrm>
              <a:prstGeom prst="rect">
                <a:avLst/>
              </a:prstGeom>
              <a:noFill/>
            </p:spPr>
            <p:txBody>
              <a:bodyPr wrap="none" rtlCol="0">
                <a:spAutoFit/>
              </a:bodyPr>
              <a:lstStyle/>
              <a:p>
                <a:pPr algn="ctr">
                  <a:lnSpc>
                    <a:spcPct val="200000"/>
                  </a:lnSpc>
                </a:pPr>
                <a:r>
                  <a:rPr kumimoji="1" lang="en-US" altLang="zh-CN" dirty="0">
                    <a:latin typeface="Times" pitchFamily="2" charset="0"/>
                  </a:rPr>
                  <a:t>Wenjie</a:t>
                </a:r>
                <a:r>
                  <a:rPr kumimoji="1" lang="zh-CN" altLang="en-US" dirty="0">
                    <a:latin typeface="Times" pitchFamily="2" charset="0"/>
                  </a:rPr>
                  <a:t> </a:t>
                </a:r>
                <a:r>
                  <a:rPr kumimoji="1" lang="en-US" altLang="zh-CN" dirty="0">
                    <a:latin typeface="Times" pitchFamily="2" charset="0"/>
                  </a:rPr>
                  <a:t>Hu</a:t>
                </a:r>
                <a14:m>
                  <m:oMath xmlns:m="http://schemas.openxmlformats.org/officeDocument/2006/math">
                    <m:r>
                      <a:rPr kumimoji="1" lang="en-US" altLang="zh-CN" i="0" baseline="30000" smtClean="0">
                        <a:latin typeface="Cambria Math" panose="02040503050406030204" pitchFamily="18" charset="0"/>
                        <a:ea typeface="Cambria Math" panose="02040503050406030204" pitchFamily="18" charset="0"/>
                      </a:rPr>
                      <m:t>†</m:t>
                    </m:r>
                  </m:oMath>
                </a14:m>
                <a:r>
                  <a:rPr kumimoji="1" lang="en-US" altLang="zh-CN" dirty="0">
                    <a:latin typeface="Times" pitchFamily="2" charset="0"/>
                  </a:rPr>
                  <a:t>,</a:t>
                </a:r>
                <a:r>
                  <a:rPr kumimoji="1" lang="zh-CN" altLang="en-US" dirty="0">
                    <a:latin typeface="Times" pitchFamily="2" charset="0"/>
                  </a:rPr>
                  <a:t>  </a:t>
                </a:r>
                <a:r>
                  <a:rPr kumimoji="1" lang="en-US" altLang="zh-CN" dirty="0">
                    <a:latin typeface="Times" pitchFamily="2" charset="0"/>
                  </a:rPr>
                  <a:t>Yang</a:t>
                </a:r>
                <a:r>
                  <a:rPr kumimoji="1" lang="zh-CN" altLang="en-US" dirty="0">
                    <a:latin typeface="Times" pitchFamily="2" charset="0"/>
                  </a:rPr>
                  <a:t> </a:t>
                </a:r>
                <a:r>
                  <a:rPr kumimoji="1" lang="en-US" altLang="zh-CN" dirty="0">
                    <a:latin typeface="Times" pitchFamily="2" charset="0"/>
                  </a:rPr>
                  <a:t>Yang</a:t>
                </a:r>
                <a14:m>
                  <m:oMath xmlns:m="http://schemas.openxmlformats.org/officeDocument/2006/math">
                    <m:r>
                      <a:rPr kumimoji="1" lang="en-US" altLang="zh-CN" i="0" baseline="30000">
                        <a:latin typeface="Cambria Math" panose="02040503050406030204" pitchFamily="18" charset="0"/>
                        <a:ea typeface="Cambria Math" panose="02040503050406030204" pitchFamily="18" charset="0"/>
                      </a:rPr>
                      <m:t>†</m:t>
                    </m:r>
                  </m:oMath>
                </a14:m>
                <a:r>
                  <a:rPr kumimoji="1" lang="en-US" altLang="zh-CN" dirty="0">
                    <a:latin typeface="Times" pitchFamily="2" charset="0"/>
                  </a:rPr>
                  <a:t>,</a:t>
                </a:r>
                <a:r>
                  <a:rPr kumimoji="1" lang="zh-CN" altLang="en-US" dirty="0">
                    <a:latin typeface="Times" pitchFamily="2" charset="0"/>
                  </a:rPr>
                  <a:t>  </a:t>
                </a:r>
                <a:r>
                  <a:rPr kumimoji="1" lang="en-US" altLang="zh-CN" dirty="0">
                    <a:latin typeface="Times" pitchFamily="2" charset="0"/>
                  </a:rPr>
                  <a:t>Jianbo</a:t>
                </a:r>
                <a:r>
                  <a:rPr kumimoji="1" lang="zh-CN" altLang="en-US" dirty="0">
                    <a:latin typeface="Times" pitchFamily="2" charset="0"/>
                  </a:rPr>
                  <a:t> </a:t>
                </a:r>
                <a:r>
                  <a:rPr kumimoji="1" lang="en-US" altLang="zh-CN" dirty="0">
                    <a:latin typeface="Times" pitchFamily="2" charset="0"/>
                  </a:rPr>
                  <a:t>Wang</a:t>
                </a:r>
                <a14:m>
                  <m:oMath xmlns:m="http://schemas.openxmlformats.org/officeDocument/2006/math">
                    <m:r>
                      <a:rPr kumimoji="1" lang="en-US" altLang="zh-CN" i="0" baseline="30000" smtClean="0">
                        <a:latin typeface="Cambria Math" panose="02040503050406030204" pitchFamily="18" charset="0"/>
                        <a:ea typeface="Cambria Math" panose="02040503050406030204" pitchFamily="18" charset="0"/>
                      </a:rPr>
                      <m:t>‡</m:t>
                    </m:r>
                  </m:oMath>
                </a14:m>
                <a:r>
                  <a:rPr kumimoji="1" lang="en-US" altLang="zh-CN" dirty="0">
                    <a:latin typeface="Times" pitchFamily="2" charset="0"/>
                  </a:rPr>
                  <a:t>,</a:t>
                </a:r>
                <a:r>
                  <a:rPr kumimoji="1" lang="zh-CN" altLang="en-US" dirty="0">
                    <a:latin typeface="Times" pitchFamily="2" charset="0"/>
                  </a:rPr>
                  <a:t>  </a:t>
                </a:r>
                <a:r>
                  <a:rPr kumimoji="1" lang="en-US" altLang="zh-CN" dirty="0" err="1">
                    <a:latin typeface="Times" pitchFamily="2" charset="0"/>
                  </a:rPr>
                  <a:t>Xuanwen</a:t>
                </a:r>
                <a:r>
                  <a:rPr kumimoji="1" lang="zh-CN" altLang="en-US" dirty="0">
                    <a:latin typeface="Times" pitchFamily="2" charset="0"/>
                  </a:rPr>
                  <a:t> </a:t>
                </a:r>
                <a:r>
                  <a:rPr kumimoji="1" lang="en-US" altLang="zh-CN" dirty="0">
                    <a:latin typeface="Times" pitchFamily="2" charset="0"/>
                  </a:rPr>
                  <a:t>Huang</a:t>
                </a:r>
                <a14:m>
                  <m:oMath xmlns:m="http://schemas.openxmlformats.org/officeDocument/2006/math">
                    <m:r>
                      <a:rPr kumimoji="1" lang="en-US" altLang="zh-CN" i="0" baseline="30000">
                        <a:latin typeface="Cambria Math" panose="02040503050406030204" pitchFamily="18" charset="0"/>
                        <a:ea typeface="Cambria Math" panose="02040503050406030204" pitchFamily="18" charset="0"/>
                      </a:rPr>
                      <m:t>†</m:t>
                    </m:r>
                  </m:oMath>
                </a14:m>
                <a:r>
                  <a:rPr kumimoji="1" lang="zh-CN" altLang="en-US" dirty="0">
                    <a:latin typeface="Times" pitchFamily="2" charset="0"/>
                  </a:rPr>
                  <a:t>  </a:t>
                </a:r>
                <a:r>
                  <a:rPr kumimoji="1" lang="en-US" altLang="zh-CN" dirty="0">
                    <a:latin typeface="Times" pitchFamily="2" charset="0"/>
                  </a:rPr>
                  <a:t>and</a:t>
                </a:r>
                <a:r>
                  <a:rPr kumimoji="1" lang="zh-CN" altLang="en-US" dirty="0">
                    <a:latin typeface="Times" pitchFamily="2" charset="0"/>
                  </a:rPr>
                  <a:t>  </a:t>
                </a:r>
                <a:r>
                  <a:rPr kumimoji="1" lang="en-US" altLang="zh-CN" dirty="0">
                    <a:latin typeface="Times" pitchFamily="2" charset="0"/>
                  </a:rPr>
                  <a:t>Ziqiang</a:t>
                </a:r>
                <a:r>
                  <a:rPr kumimoji="1" lang="zh-CN" altLang="en-US" dirty="0">
                    <a:latin typeface="Times" pitchFamily="2" charset="0"/>
                  </a:rPr>
                  <a:t> </a:t>
                </a:r>
                <a:r>
                  <a:rPr kumimoji="1" lang="en-US" altLang="zh-CN" dirty="0">
                    <a:latin typeface="Times" pitchFamily="2" charset="0"/>
                  </a:rPr>
                  <a:t>Cheng</a:t>
                </a:r>
                <a14:m>
                  <m:oMath xmlns:m="http://schemas.openxmlformats.org/officeDocument/2006/math">
                    <m:r>
                      <a:rPr kumimoji="1" lang="en-US" altLang="zh-CN" i="0" baseline="30000">
                        <a:latin typeface="Cambria Math" panose="02040503050406030204" pitchFamily="18" charset="0"/>
                        <a:ea typeface="Cambria Math" panose="02040503050406030204" pitchFamily="18" charset="0"/>
                      </a:rPr>
                      <m:t>†</m:t>
                    </m:r>
                  </m:oMath>
                </a14:m>
                <a:endParaRPr kumimoji="1" lang="en-US" altLang="zh-CN" dirty="0">
                  <a:latin typeface="Times" pitchFamily="2" charset="0"/>
                </a:endParaRPr>
              </a:p>
              <a:p>
                <a:pPr algn="ctr">
                  <a:lnSpc>
                    <a:spcPct val="200000"/>
                  </a:lnSpc>
                </a:pPr>
                <a14:m>
                  <m:oMath xmlns:m="http://schemas.openxmlformats.org/officeDocument/2006/math">
                    <m:r>
                      <a:rPr kumimoji="1" lang="en-US" altLang="zh-CN" i="0" baseline="30000" smtClean="0">
                        <a:latin typeface="Cambria Math" panose="02040503050406030204" pitchFamily="18" charset="0"/>
                        <a:ea typeface="Cambria Math" panose="02040503050406030204" pitchFamily="18" charset="0"/>
                      </a:rPr>
                      <m:t>†</m:t>
                    </m:r>
                  </m:oMath>
                </a14:m>
                <a:r>
                  <a:rPr kumimoji="1" lang="en-US" altLang="zh-CN" dirty="0">
                    <a:latin typeface="Times" pitchFamily="2" charset="0"/>
                  </a:rPr>
                  <a:t>Zhejiang</a:t>
                </a:r>
                <a:r>
                  <a:rPr kumimoji="1" lang="zh-CN" altLang="en-US" dirty="0">
                    <a:latin typeface="Times" pitchFamily="2" charset="0"/>
                  </a:rPr>
                  <a:t> </a:t>
                </a:r>
                <a:r>
                  <a:rPr kumimoji="1" lang="en-US" altLang="zh-CN" dirty="0">
                    <a:latin typeface="Times" pitchFamily="2" charset="0"/>
                  </a:rPr>
                  <a:t>University</a:t>
                </a:r>
                <a:r>
                  <a:rPr kumimoji="1" lang="zh-CN" altLang="en-US" dirty="0">
                    <a:latin typeface="Times" pitchFamily="2" charset="0"/>
                  </a:rPr>
                  <a:t>      </a:t>
                </a:r>
                <a14:m>
                  <m:oMath xmlns:m="http://schemas.openxmlformats.org/officeDocument/2006/math">
                    <m:r>
                      <a:rPr kumimoji="1" lang="en-US" altLang="zh-CN" i="0" baseline="30000">
                        <a:latin typeface="Cambria Math" panose="02040503050406030204" pitchFamily="18" charset="0"/>
                        <a:ea typeface="Cambria Math" panose="02040503050406030204" pitchFamily="18" charset="0"/>
                      </a:rPr>
                      <m:t>‡</m:t>
                    </m:r>
                  </m:oMath>
                </a14:m>
                <a:r>
                  <a:rPr lang="en-US" altLang="zh-CN" dirty="0">
                    <a:latin typeface="Times" pitchFamily="2" charset="0"/>
                  </a:rPr>
                  <a:t>State Grid Power Supply Co. Ltd. </a:t>
                </a:r>
              </a:p>
            </p:txBody>
          </p:sp>
        </mc:Choice>
        <mc:Fallback xmlns="">
          <p:sp>
            <p:nvSpPr>
              <p:cNvPr id="6" name="文本框 5">
                <a:extLst>
                  <a:ext uri="{FF2B5EF4-FFF2-40B4-BE49-F238E27FC236}">
                    <a16:creationId xmlns:a16="http://schemas.microsoft.com/office/drawing/2014/main" id="{817646E6-7993-4F4D-94E6-21B2FD7A0E79}"/>
                  </a:ext>
                </a:extLst>
              </p:cNvPr>
              <p:cNvSpPr txBox="1">
                <a:spLocks noRot="1" noChangeAspect="1" noMove="1" noResize="1" noEditPoints="1" noAdjustHandles="1" noChangeArrowheads="1" noChangeShapeType="1" noTextEdit="1"/>
              </p:cNvSpPr>
              <p:nvPr/>
            </p:nvSpPr>
            <p:spPr>
              <a:xfrm>
                <a:off x="1074080" y="3276600"/>
                <a:ext cx="7778476" cy="1128322"/>
              </a:xfrm>
              <a:prstGeom prst="rect">
                <a:avLst/>
              </a:prstGeom>
              <a:blipFill>
                <a:blip r:embed="rId4"/>
                <a:stretch>
                  <a:fillRect l="-163" b="-6667"/>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7E4CE69F-F84A-ED4A-BCDC-2E6C882A7498}"/>
              </a:ext>
            </a:extLst>
          </p:cNvPr>
          <p:cNvPicPr>
            <a:picLocks noChangeAspect="1"/>
          </p:cNvPicPr>
          <p:nvPr/>
        </p:nvPicPr>
        <p:blipFill>
          <a:blip r:embed="rId5"/>
          <a:stretch>
            <a:fillRect/>
          </a:stretch>
        </p:blipFill>
        <p:spPr>
          <a:xfrm>
            <a:off x="6858000" y="5399875"/>
            <a:ext cx="1080000" cy="1080000"/>
          </a:xfrm>
          <a:prstGeom prst="rect">
            <a:avLst/>
          </a:prstGeom>
        </p:spPr>
      </p:pic>
      <p:pic>
        <p:nvPicPr>
          <p:cNvPr id="10" name="图片 9">
            <a:extLst>
              <a:ext uri="{FF2B5EF4-FFF2-40B4-BE49-F238E27FC236}">
                <a16:creationId xmlns:a16="http://schemas.microsoft.com/office/drawing/2014/main" id="{1902B362-7497-2249-BBBF-CA8C2B93CD35}"/>
              </a:ext>
            </a:extLst>
          </p:cNvPr>
          <p:cNvPicPr>
            <a:picLocks noChangeAspect="1"/>
          </p:cNvPicPr>
          <p:nvPr/>
        </p:nvPicPr>
        <p:blipFill>
          <a:blip r:embed="rId6"/>
          <a:stretch>
            <a:fillRect/>
          </a:stretch>
        </p:blipFill>
        <p:spPr>
          <a:xfrm>
            <a:off x="7086600" y="381000"/>
            <a:ext cx="2362200" cy="863600"/>
          </a:xfrm>
          <a:prstGeom prst="rect">
            <a:avLst/>
          </a:prstGeom>
        </p:spPr>
      </p:pic>
      <p:cxnSp>
        <p:nvCxnSpPr>
          <p:cNvPr id="5" name="直线连接符 4">
            <a:extLst>
              <a:ext uri="{FF2B5EF4-FFF2-40B4-BE49-F238E27FC236}">
                <a16:creationId xmlns:a16="http://schemas.microsoft.com/office/drawing/2014/main" id="{DC1CB26D-3EC5-4F40-B99B-92EB5405F3A9}"/>
              </a:ext>
            </a:extLst>
          </p:cNvPr>
          <p:cNvCxnSpPr/>
          <p:nvPr/>
        </p:nvCxnSpPr>
        <p:spPr>
          <a:xfrm>
            <a:off x="2781300" y="3048000"/>
            <a:ext cx="434340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810896"/>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906000" cy="1246955"/>
          </a:xfrm>
        </p:spPr>
        <p:txBody>
          <a:bodyPr/>
          <a:lstStyle/>
          <a:p>
            <a:r>
              <a:rPr lang="en-US" altLang="zh-CN" sz="3200" b="1" dirty="0">
                <a:solidFill>
                  <a:srgbClr val="000000"/>
                </a:solidFill>
                <a:latin typeface="Times" pitchFamily="2" charset="0"/>
                <a:ea typeface="黑体"/>
                <a:cs typeface="Arial" panose="020B0604020202020204" pitchFamily="34" charset="0"/>
              </a:rPr>
              <a:t>HEBR:</a:t>
            </a:r>
            <a:r>
              <a:rPr lang="zh-CN" altLang="en-US" sz="3200" b="1" dirty="0">
                <a:solidFill>
                  <a:srgbClr val="000000"/>
                </a:solidFill>
                <a:latin typeface="Times" pitchFamily="2" charset="0"/>
                <a:ea typeface="黑体"/>
                <a:cs typeface="Arial" panose="020B0604020202020204" pitchFamily="34" charset="0"/>
              </a:rPr>
              <a:t> </a:t>
            </a:r>
            <a:r>
              <a:rPr lang="en-US" altLang="zh-CN" sz="3200" b="1" dirty="0">
                <a:solidFill>
                  <a:srgbClr val="000000"/>
                </a:solidFill>
                <a:latin typeface="Times" pitchFamily="2" charset="0"/>
                <a:ea typeface="黑体"/>
                <a:cs typeface="Arial" panose="020B0604020202020204" pitchFamily="34" charset="0"/>
              </a:rPr>
              <a:t>Hierarchical </a:t>
            </a:r>
            <a:r>
              <a:rPr lang="en-US" sz="3200" b="1" dirty="0">
                <a:solidFill>
                  <a:srgbClr val="000000"/>
                </a:solidFill>
                <a:latin typeface="Times" pitchFamily="2" charset="0"/>
                <a:ea typeface="黑体"/>
                <a:cs typeface="Arial" panose="020B0604020202020204" pitchFamily="34" charset="0"/>
              </a:rPr>
              <a:t>Electricity-theft </a:t>
            </a:r>
            <a:br>
              <a:rPr lang="en-US" sz="3200" b="1" dirty="0">
                <a:solidFill>
                  <a:srgbClr val="000000"/>
                </a:solidFill>
                <a:latin typeface="Times" pitchFamily="2" charset="0"/>
                <a:ea typeface="黑体"/>
                <a:cs typeface="Arial" panose="020B0604020202020204" pitchFamily="34" charset="0"/>
              </a:rPr>
            </a:br>
            <a:r>
              <a:rPr lang="en-US" sz="3200" b="1" dirty="0">
                <a:solidFill>
                  <a:srgbClr val="000000"/>
                </a:solidFill>
                <a:latin typeface="Times" pitchFamily="2" charset="0"/>
                <a:ea typeface="黑体"/>
                <a:cs typeface="Arial" panose="020B0604020202020204" pitchFamily="34" charset="0"/>
              </a:rPr>
              <a:t>Behavior Recognition</a:t>
            </a:r>
            <a:endParaRPr lang="en-US" sz="3200" dirty="0">
              <a:latin typeface="Times" pitchFamily="2" charset="0"/>
              <a:cs typeface="Arial" panose="020B0604020202020204" pitchFamily="34" charset="0"/>
            </a:endParaRPr>
          </a:p>
        </p:txBody>
      </p:sp>
      <p:pic>
        <p:nvPicPr>
          <p:cNvPr id="16" name="Picture 15">
            <a:extLst>
              <a:ext uri="{FF2B5EF4-FFF2-40B4-BE49-F238E27FC236}">
                <a16:creationId xmlns:a16="http://schemas.microsoft.com/office/drawing/2014/main" id="{4FE53CB1-212B-994E-9FB5-4FBB23465482}"/>
              </a:ext>
            </a:extLst>
          </p:cNvPr>
          <p:cNvPicPr>
            <a:picLocks noChangeAspect="1"/>
          </p:cNvPicPr>
          <p:nvPr/>
        </p:nvPicPr>
        <p:blipFill rotWithShape="1">
          <a:blip r:embed="rId3">
            <a:extLst>
              <a:ext uri="{28A0092B-C50C-407E-A947-70E740481C1C}">
                <a14:useLocalDpi xmlns:a14="http://schemas.microsoft.com/office/drawing/2010/main"/>
              </a:ext>
            </a:extLst>
          </a:blip>
          <a:srcRect l="7490" r="66531" b="80313"/>
          <a:stretch/>
        </p:blipFill>
        <p:spPr>
          <a:xfrm>
            <a:off x="2400300" y="2819400"/>
            <a:ext cx="1676400" cy="826532"/>
          </a:xfrm>
          <a:prstGeom prst="rect">
            <a:avLst/>
          </a:prstGeom>
        </p:spPr>
      </p:pic>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6CB75E14-2189-1349-A77F-482A3AB9D934}"/>
                  </a:ext>
                </a:extLst>
              </p:cNvPr>
              <p:cNvSpPr/>
              <p:nvPr/>
            </p:nvSpPr>
            <p:spPr>
              <a:xfrm>
                <a:off x="4218607" y="5127248"/>
                <a:ext cx="2829493" cy="892552"/>
              </a:xfrm>
              <a:prstGeom prst="rect">
                <a:avLst/>
              </a:prstGeom>
            </p:spPr>
            <p:txBody>
              <a:bodyPr wrap="none">
                <a:spAutoFit/>
              </a:bodyPr>
              <a:lstStyle/>
              <a:p>
                <a:pPr>
                  <a:lnSpc>
                    <a:spcPct val="130000"/>
                  </a:lnSpc>
                </a:pPr>
                <a:r>
                  <a:rPr lang="en-US" altLang="zh-CN" sz="2000" dirty="0">
                    <a:latin typeface="Times" pitchFamily="2" charset="0"/>
                  </a:rPr>
                  <a:t>Electricity usage records</a:t>
                </a:r>
              </a:p>
              <a:p>
                <a:pPr>
                  <a:lnSpc>
                    <a:spcPct val="130000"/>
                  </a:lnSpc>
                </a:pPr>
                <a14:m>
                  <m:oMathPara xmlns:m="http://schemas.openxmlformats.org/officeDocument/2006/math">
                    <m:oMathParaPr>
                      <m:jc m:val="left"/>
                    </m:oMathParaPr>
                    <m:oMath xmlns:m="http://schemas.openxmlformats.org/officeDocument/2006/math">
                      <m:sSubSup>
                        <m:sSubSupPr>
                          <m:ctrlPr>
                            <a:rPr lang="en-US" altLang="zh-CN" sz="2000" i="1" smtClean="0">
                              <a:latin typeface="Cambria Math" panose="02040503050406030204" pitchFamily="18" charset="0"/>
                            </a:rPr>
                          </m:ctrlPr>
                        </m:sSubSupPr>
                        <m:e>
                          <m:r>
                            <a:rPr lang="en-US" altLang="zh-CN" sz="2000" i="1" smtClean="0">
                              <a:latin typeface="Cambria Math" panose="02040503050406030204" pitchFamily="18" charset="0"/>
                              <a:ea typeface="Cambria Math" panose="02040503050406030204" pitchFamily="18" charset="0"/>
                            </a:rPr>
                            <m:t>𝒳</m:t>
                          </m:r>
                        </m:e>
                        <m:sub>
                          <m:r>
                            <m:rPr>
                              <m:sty m:val="p"/>
                            </m:rPr>
                            <a:rPr lang="en-US" altLang="zh-CN" sz="2000" i="1">
                              <a:latin typeface="Cambria Math" panose="02040503050406030204" pitchFamily="18" charset="0"/>
                            </a:rPr>
                            <m:t>u</m:t>
                          </m:r>
                        </m:sub>
                        <m:sup>
                          <m:r>
                            <a:rPr lang="en-US" altLang="zh-CN" sz="2000" b="0" i="1" smtClean="0">
                              <a:latin typeface="Cambria Math" panose="02040503050406030204" pitchFamily="18" charset="0"/>
                            </a:rPr>
                            <m:t>𝑒</m:t>
                          </m:r>
                        </m:sup>
                      </m:sSubSup>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ea typeface="Cambria Math" panose="02040503050406030204" pitchFamily="18" charset="0"/>
                                </a:rPr>
                                <m:t>1</m:t>
                              </m:r>
                            </m:sub>
                            <m:sup>
                              <m:r>
                                <a:rPr lang="en-US" altLang="zh-CN" sz="2000" i="1">
                                  <a:latin typeface="Cambria Math" panose="02040503050406030204" pitchFamily="18" charset="0"/>
                                </a:rPr>
                                <m:t>𝑒</m:t>
                              </m:r>
                            </m:sup>
                          </m:sSubSup>
                          <m:r>
                            <a:rPr lang="en-US" altLang="zh-CN" sz="2000" b="0" i="1" smtClean="0">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𝑇</m:t>
                              </m:r>
                            </m:sub>
                            <m:sup>
                              <m:r>
                                <a:rPr lang="en-US" altLang="zh-CN" sz="2000" i="1">
                                  <a:latin typeface="Cambria Math" panose="02040503050406030204" pitchFamily="18" charset="0"/>
                                </a:rPr>
                                <m:t>𝑒</m:t>
                              </m:r>
                            </m:sup>
                          </m:sSubSup>
                        </m:e>
                      </m:d>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 </m:t>
                      </m:r>
                      <m:r>
                        <a:rPr lang="en-US" altLang="zh-CN" sz="2000" b="0" i="1" smtClean="0">
                          <a:latin typeface="Cambria Math" panose="02040503050406030204" pitchFamily="18" charset="0"/>
                        </a:rPr>
                        <m:t>𝑢</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𝑈</m:t>
                      </m:r>
                    </m:oMath>
                  </m:oMathPara>
                </a14:m>
                <a:endParaRPr lang="en-US" altLang="zh-CN" sz="2000" dirty="0">
                  <a:latin typeface="Times" pitchFamily="2" charset="0"/>
                </a:endParaRPr>
              </a:p>
            </p:txBody>
          </p:sp>
        </mc:Choice>
        <mc:Fallback xmlns="">
          <p:sp>
            <p:nvSpPr>
              <p:cNvPr id="4" name="矩形 3">
                <a:extLst>
                  <a:ext uri="{FF2B5EF4-FFF2-40B4-BE49-F238E27FC236}">
                    <a16:creationId xmlns:a16="http://schemas.microsoft.com/office/drawing/2014/main" id="{6CB75E14-2189-1349-A77F-482A3AB9D934}"/>
                  </a:ext>
                </a:extLst>
              </p:cNvPr>
              <p:cNvSpPr>
                <a:spLocks noRot="1" noChangeAspect="1" noMove="1" noResize="1" noEditPoints="1" noAdjustHandles="1" noChangeArrowheads="1" noChangeShapeType="1" noTextEdit="1"/>
              </p:cNvSpPr>
              <p:nvPr/>
            </p:nvSpPr>
            <p:spPr>
              <a:xfrm>
                <a:off x="4218607" y="5127248"/>
                <a:ext cx="2829493" cy="892552"/>
              </a:xfrm>
              <a:prstGeom prst="rect">
                <a:avLst/>
              </a:prstGeom>
              <a:blipFill>
                <a:blip r:embed="rId4"/>
                <a:stretch>
                  <a:fillRect l="-1786"/>
                </a:stretch>
              </a:blipFill>
            </p:spPr>
            <p:txBody>
              <a:bodyPr/>
              <a:lstStyle/>
              <a:p>
                <a:r>
                  <a:rPr lang="zh-CN" altLang="en-US">
                    <a:noFill/>
                  </a:rPr>
                  <a:t> </a:t>
                </a:r>
              </a:p>
            </p:txBody>
          </p:sp>
        </mc:Fallback>
      </mc:AlternateContent>
      <p:pic>
        <p:nvPicPr>
          <p:cNvPr id="12" name="Picture 15">
            <a:extLst>
              <a:ext uri="{FF2B5EF4-FFF2-40B4-BE49-F238E27FC236}">
                <a16:creationId xmlns:a16="http://schemas.microsoft.com/office/drawing/2014/main" id="{E654DDAC-6529-DA44-97AE-C730601454F6}"/>
              </a:ext>
            </a:extLst>
          </p:cNvPr>
          <p:cNvPicPr>
            <a:picLocks noChangeAspect="1"/>
          </p:cNvPicPr>
          <p:nvPr/>
        </p:nvPicPr>
        <p:blipFill rotWithShape="1">
          <a:blip r:embed="rId3">
            <a:extLst>
              <a:ext uri="{28A0092B-C50C-407E-A947-70E740481C1C}">
                <a14:useLocalDpi xmlns:a14="http://schemas.microsoft.com/office/drawing/2010/main"/>
              </a:ext>
            </a:extLst>
          </a:blip>
          <a:srcRect l="41736" r="33466" b="78221"/>
          <a:stretch/>
        </p:blipFill>
        <p:spPr>
          <a:xfrm>
            <a:off x="2490304" y="5019145"/>
            <a:ext cx="1600200" cy="914400"/>
          </a:xfrm>
          <a:prstGeom prst="rect">
            <a:avLst/>
          </a:prstGeom>
        </p:spPr>
      </p:pic>
      <p:pic>
        <p:nvPicPr>
          <p:cNvPr id="13" name="Picture 15">
            <a:extLst>
              <a:ext uri="{FF2B5EF4-FFF2-40B4-BE49-F238E27FC236}">
                <a16:creationId xmlns:a16="http://schemas.microsoft.com/office/drawing/2014/main" id="{8369542B-CBF9-B840-9D4A-B0E7E5C6C1E6}"/>
              </a:ext>
            </a:extLst>
          </p:cNvPr>
          <p:cNvPicPr>
            <a:picLocks noChangeAspect="1"/>
          </p:cNvPicPr>
          <p:nvPr/>
        </p:nvPicPr>
        <p:blipFill rotWithShape="1">
          <a:blip r:embed="rId3">
            <a:extLst>
              <a:ext uri="{28A0092B-C50C-407E-A947-70E740481C1C}">
                <a14:useLocalDpi xmlns:a14="http://schemas.microsoft.com/office/drawing/2010/main"/>
              </a:ext>
            </a:extLst>
          </a:blip>
          <a:srcRect l="74046" r="1156" b="80036"/>
          <a:stretch/>
        </p:blipFill>
        <p:spPr>
          <a:xfrm>
            <a:off x="2362200" y="3962400"/>
            <a:ext cx="1600200" cy="838200"/>
          </a:xfrm>
          <a:prstGeom prst="rect">
            <a:avLst/>
          </a:prstGeom>
        </p:spPr>
      </p:pic>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83942C5A-2CB8-D649-8A8C-F84F786F63B3}"/>
                  </a:ext>
                </a:extLst>
              </p:cNvPr>
              <p:cNvSpPr/>
              <p:nvPr/>
            </p:nvSpPr>
            <p:spPr>
              <a:xfrm>
                <a:off x="4205983" y="4029229"/>
                <a:ext cx="2767296" cy="942181"/>
              </a:xfrm>
              <a:prstGeom prst="rect">
                <a:avLst/>
              </a:prstGeom>
            </p:spPr>
            <p:txBody>
              <a:bodyPr wrap="none">
                <a:spAutoFit/>
              </a:bodyPr>
              <a:lstStyle/>
              <a:p>
                <a:pPr>
                  <a:lnSpc>
                    <a:spcPct val="130000"/>
                  </a:lnSpc>
                </a:pPr>
                <a:r>
                  <a:rPr lang="en-US" altLang="zh-CN" sz="2000" dirty="0">
                    <a:latin typeface="Times" pitchFamily="2" charset="0"/>
                  </a:rPr>
                  <a:t>NTL</a:t>
                </a:r>
                <a:r>
                  <a:rPr lang="zh-CN" altLang="en-US" sz="2000" dirty="0">
                    <a:latin typeface="Times" pitchFamily="2" charset="0"/>
                  </a:rPr>
                  <a:t> </a:t>
                </a:r>
                <a:r>
                  <a:rPr lang="en-US" altLang="zh-CN" sz="2000" dirty="0">
                    <a:latin typeface="Times" pitchFamily="2" charset="0"/>
                  </a:rPr>
                  <a:t>records</a:t>
                </a:r>
              </a:p>
              <a:p>
                <a:pPr>
                  <a:lnSpc>
                    <a:spcPct val="130000"/>
                  </a:lnSpc>
                </a:pPr>
                <a14:m>
                  <m:oMathPara xmlns:m="http://schemas.openxmlformats.org/officeDocument/2006/math">
                    <m:oMathParaPr>
                      <m:jc m:val="left"/>
                    </m:oMathParaPr>
                    <m:oMath xmlns:m="http://schemas.openxmlformats.org/officeDocument/2006/math">
                      <m:sSubSup>
                        <m:sSubSupPr>
                          <m:ctrlPr>
                            <a:rPr lang="en-US" altLang="zh-CN" sz="2000" i="1" smtClean="0">
                              <a:latin typeface="Cambria Math" panose="02040503050406030204" pitchFamily="18" charset="0"/>
                            </a:rPr>
                          </m:ctrlPr>
                        </m:sSubSupPr>
                        <m:e>
                          <m:r>
                            <a:rPr lang="en-US" altLang="zh-CN" sz="2000" i="1" smtClean="0">
                              <a:latin typeface="Cambria Math" panose="02040503050406030204" pitchFamily="18" charset="0"/>
                              <a:ea typeface="Cambria Math" panose="02040503050406030204" pitchFamily="18" charset="0"/>
                            </a:rPr>
                            <m:t>𝒳</m:t>
                          </m:r>
                        </m:e>
                        <m:sub>
                          <m:r>
                            <a:rPr lang="en-US" altLang="zh-CN" sz="2000" b="0" i="1" smtClean="0">
                              <a:latin typeface="Cambria Math" panose="02040503050406030204" pitchFamily="18" charset="0"/>
                            </a:rPr>
                            <m:t>𝑎</m:t>
                          </m:r>
                        </m:sub>
                        <m:sup>
                          <m:r>
                            <a:rPr lang="en-US" altLang="zh-CN" sz="2000" b="0" i="1" smtClean="0">
                              <a:latin typeface="Cambria Math" panose="02040503050406030204" pitchFamily="18" charset="0"/>
                            </a:rPr>
                            <m:t>𝑙</m:t>
                          </m:r>
                        </m:sup>
                      </m:sSubSup>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ea typeface="Cambria Math" panose="02040503050406030204" pitchFamily="18" charset="0"/>
                                </a:rPr>
                                <m:t>1</m:t>
                              </m:r>
                            </m:sub>
                            <m:sup>
                              <m:r>
                                <a:rPr lang="en-US" altLang="zh-CN" sz="2000" b="0" i="1" smtClean="0">
                                  <a:latin typeface="Cambria Math" panose="02040503050406030204" pitchFamily="18" charset="0"/>
                                </a:rPr>
                                <m:t>𝑙</m:t>
                              </m:r>
                            </m:sup>
                          </m:sSubSup>
                          <m:r>
                            <a:rPr lang="en-US" altLang="zh-CN" sz="2000" b="0" i="1" smtClean="0">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𝑇</m:t>
                              </m:r>
                            </m:sub>
                            <m:sup>
                              <m:r>
                                <a:rPr lang="en-US" altLang="zh-CN" sz="2000" b="0" i="1" smtClean="0">
                                  <a:latin typeface="Cambria Math" panose="02040503050406030204" pitchFamily="18" charset="0"/>
                                  <a:ea typeface="Cambria Math" panose="02040503050406030204" pitchFamily="18" charset="0"/>
                                </a:rPr>
                                <m:t>𝑙</m:t>
                              </m:r>
                            </m:sup>
                          </m:sSubSup>
                        </m:e>
                      </m:d>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 </m:t>
                      </m:r>
                      <m:r>
                        <a:rPr lang="en-US" altLang="zh-CN" sz="2000" b="0" i="1" smtClean="0">
                          <a:latin typeface="Cambria Math" panose="02040503050406030204" pitchFamily="18" charset="0"/>
                        </a:rPr>
                        <m:t>𝑎</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𝐴</m:t>
                      </m:r>
                    </m:oMath>
                  </m:oMathPara>
                </a14:m>
                <a:endParaRPr lang="en-US" altLang="zh-CN" sz="2000" dirty="0">
                  <a:latin typeface="Times" pitchFamily="2" charset="0"/>
                </a:endParaRPr>
              </a:p>
            </p:txBody>
          </p:sp>
        </mc:Choice>
        <mc:Fallback xmlns="">
          <p:sp>
            <p:nvSpPr>
              <p:cNvPr id="14" name="矩形 13">
                <a:extLst>
                  <a:ext uri="{FF2B5EF4-FFF2-40B4-BE49-F238E27FC236}">
                    <a16:creationId xmlns:a16="http://schemas.microsoft.com/office/drawing/2014/main" id="{83942C5A-2CB8-D649-8A8C-F84F786F63B3}"/>
                  </a:ext>
                </a:extLst>
              </p:cNvPr>
              <p:cNvSpPr>
                <a:spLocks noRot="1" noChangeAspect="1" noMove="1" noResize="1" noEditPoints="1" noAdjustHandles="1" noChangeArrowheads="1" noChangeShapeType="1" noTextEdit="1"/>
              </p:cNvSpPr>
              <p:nvPr/>
            </p:nvSpPr>
            <p:spPr>
              <a:xfrm>
                <a:off x="4205983" y="4029229"/>
                <a:ext cx="2767296" cy="942181"/>
              </a:xfrm>
              <a:prstGeom prst="rect">
                <a:avLst/>
              </a:prstGeom>
              <a:blipFill>
                <a:blip r:embed="rId5"/>
                <a:stretch>
                  <a:fillRect l="-22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30D7E77E-E3E9-8C42-9069-64F2E64C22E0}"/>
                  </a:ext>
                </a:extLst>
              </p:cNvPr>
              <p:cNvSpPr/>
              <p:nvPr/>
            </p:nvSpPr>
            <p:spPr>
              <a:xfrm>
                <a:off x="4205983" y="2827907"/>
                <a:ext cx="2795317" cy="892552"/>
              </a:xfrm>
              <a:prstGeom prst="rect">
                <a:avLst/>
              </a:prstGeom>
            </p:spPr>
            <p:txBody>
              <a:bodyPr wrap="none">
                <a:spAutoFit/>
              </a:bodyPr>
              <a:lstStyle/>
              <a:p>
                <a:pPr>
                  <a:lnSpc>
                    <a:spcPct val="130000"/>
                  </a:lnSpc>
                </a:pPr>
                <a:r>
                  <a:rPr lang="en-US" altLang="zh-CN" sz="2000" dirty="0">
                    <a:latin typeface="Times" pitchFamily="2" charset="0"/>
                  </a:rPr>
                  <a:t>Temperature</a:t>
                </a:r>
                <a:r>
                  <a:rPr lang="zh-CN" altLang="en-US" sz="2000" dirty="0">
                    <a:latin typeface="Times" pitchFamily="2" charset="0"/>
                  </a:rPr>
                  <a:t> </a:t>
                </a:r>
                <a:r>
                  <a:rPr lang="en-US" altLang="zh-CN" sz="2000" dirty="0">
                    <a:latin typeface="Times" pitchFamily="2" charset="0"/>
                  </a:rPr>
                  <a:t>records</a:t>
                </a:r>
              </a:p>
              <a:p>
                <a:pPr>
                  <a:lnSpc>
                    <a:spcPct val="130000"/>
                  </a:lnSpc>
                </a:pPr>
                <a14:m>
                  <m:oMathPara xmlns:m="http://schemas.openxmlformats.org/officeDocument/2006/math">
                    <m:oMathParaPr>
                      <m:jc m:val="left"/>
                    </m:oMathParaPr>
                    <m:oMath xmlns:m="http://schemas.openxmlformats.org/officeDocument/2006/math">
                      <m:sSubSup>
                        <m:sSubSupPr>
                          <m:ctrlPr>
                            <a:rPr lang="en-US" altLang="zh-CN" sz="2000" i="1" smtClean="0">
                              <a:latin typeface="Cambria Math" panose="02040503050406030204" pitchFamily="18" charset="0"/>
                            </a:rPr>
                          </m:ctrlPr>
                        </m:sSubSupPr>
                        <m:e>
                          <m:r>
                            <a:rPr lang="en-US" altLang="zh-CN" sz="2000" i="1" smtClean="0">
                              <a:latin typeface="Cambria Math" panose="02040503050406030204" pitchFamily="18" charset="0"/>
                              <a:ea typeface="Cambria Math" panose="02040503050406030204" pitchFamily="18" charset="0"/>
                            </a:rPr>
                            <m:t>𝒳</m:t>
                          </m:r>
                        </m:e>
                        <m:sub>
                          <m:r>
                            <a:rPr lang="en-US" altLang="zh-CN" sz="2000" b="0" i="1" smtClean="0">
                              <a:latin typeface="Cambria Math" panose="02040503050406030204" pitchFamily="18" charset="0"/>
                            </a:rPr>
                            <m:t>𝑎</m:t>
                          </m:r>
                        </m:sub>
                        <m:sup>
                          <m:r>
                            <a:rPr lang="en-US" altLang="zh-CN" sz="2000" b="0" i="1" smtClean="0">
                              <a:latin typeface="Cambria Math" panose="02040503050406030204" pitchFamily="18" charset="0"/>
                            </a:rPr>
                            <m:t>𝑐</m:t>
                          </m:r>
                        </m:sup>
                      </m:sSubSup>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ea typeface="Cambria Math" panose="02040503050406030204" pitchFamily="18" charset="0"/>
                                </a:rPr>
                                <m:t>1</m:t>
                              </m:r>
                            </m:sub>
                            <m:sup>
                              <m:r>
                                <a:rPr lang="en-US" altLang="zh-CN" sz="2000" b="0" i="1" smtClean="0">
                                  <a:latin typeface="Cambria Math" panose="02040503050406030204" pitchFamily="18" charset="0"/>
                                </a:rPr>
                                <m:t>𝑐</m:t>
                              </m:r>
                            </m:sup>
                          </m:sSubSup>
                          <m:r>
                            <a:rPr lang="en-US" altLang="zh-CN" sz="2000" b="0" i="1" smtClean="0">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𝑇</m:t>
                              </m:r>
                            </m:sub>
                            <m:sup>
                              <m:r>
                                <a:rPr lang="en-US" altLang="zh-CN" sz="2000" b="0" i="1" smtClean="0">
                                  <a:latin typeface="Cambria Math" panose="02040503050406030204" pitchFamily="18" charset="0"/>
                                  <a:ea typeface="Cambria Math" panose="02040503050406030204" pitchFamily="18" charset="0"/>
                                </a:rPr>
                                <m:t>𝑐</m:t>
                              </m:r>
                            </m:sup>
                          </m:sSubSup>
                        </m:e>
                      </m:d>
                      <m:r>
                        <a:rPr lang="en-US" altLang="zh-CN" sz="2000" b="0" i="0" smtClean="0">
                          <a:latin typeface="Cambria Math" panose="02040503050406030204" pitchFamily="18" charset="0"/>
                        </a:rPr>
                        <m:t>,</m:t>
                      </m:r>
                      <m:r>
                        <a:rPr lang="en-US" altLang="zh-CN" sz="2000" i="1">
                          <a:latin typeface="Cambria Math" panose="02040503050406030204" pitchFamily="18" charset="0"/>
                        </a:rPr>
                        <m:t>𝑎</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𝐴</m:t>
                      </m:r>
                    </m:oMath>
                  </m:oMathPara>
                </a14:m>
                <a:endParaRPr lang="en-US" altLang="zh-CN" sz="2000" dirty="0">
                  <a:latin typeface="Times" pitchFamily="2" charset="0"/>
                </a:endParaRPr>
              </a:p>
            </p:txBody>
          </p:sp>
        </mc:Choice>
        <mc:Fallback xmlns="">
          <p:sp>
            <p:nvSpPr>
              <p:cNvPr id="15" name="矩形 14">
                <a:extLst>
                  <a:ext uri="{FF2B5EF4-FFF2-40B4-BE49-F238E27FC236}">
                    <a16:creationId xmlns:a16="http://schemas.microsoft.com/office/drawing/2014/main" id="{30D7E77E-E3E9-8C42-9069-64F2E64C22E0}"/>
                  </a:ext>
                </a:extLst>
              </p:cNvPr>
              <p:cNvSpPr>
                <a:spLocks noRot="1" noChangeAspect="1" noMove="1" noResize="1" noEditPoints="1" noAdjustHandles="1" noChangeArrowheads="1" noChangeShapeType="1" noTextEdit="1"/>
              </p:cNvSpPr>
              <p:nvPr/>
            </p:nvSpPr>
            <p:spPr>
              <a:xfrm>
                <a:off x="4205983" y="2827907"/>
                <a:ext cx="2795317" cy="892552"/>
              </a:xfrm>
              <a:prstGeom prst="rect">
                <a:avLst/>
              </a:prstGeom>
              <a:blipFill>
                <a:blip r:embed="rId6"/>
                <a:stretch>
                  <a:fillRect l="-2262"/>
                </a:stretch>
              </a:blipFill>
            </p:spPr>
            <p:txBody>
              <a:bodyPr/>
              <a:lstStyle/>
              <a:p>
                <a:r>
                  <a:rPr lang="zh-CN" altLang="en-US">
                    <a:noFill/>
                  </a:rPr>
                  <a:t> </a:t>
                </a:r>
              </a:p>
            </p:txBody>
          </p:sp>
        </mc:Fallback>
      </mc:AlternateContent>
      <p:sp>
        <p:nvSpPr>
          <p:cNvPr id="20" name="Rectangle 7">
            <a:extLst>
              <a:ext uri="{FF2B5EF4-FFF2-40B4-BE49-F238E27FC236}">
                <a16:creationId xmlns:a16="http://schemas.microsoft.com/office/drawing/2014/main" id="{9DD40479-77B2-064F-81F1-8D12435FA28A}"/>
              </a:ext>
            </a:extLst>
          </p:cNvPr>
          <p:cNvSpPr/>
          <p:nvPr/>
        </p:nvSpPr>
        <p:spPr>
          <a:xfrm>
            <a:off x="725163" y="3276600"/>
            <a:ext cx="1437381" cy="369332"/>
          </a:xfrm>
          <a:prstGeom prst="rect">
            <a:avLst/>
          </a:prstGeom>
        </p:spPr>
        <p:txBody>
          <a:bodyPr wrap="none">
            <a:spAutoFit/>
          </a:bodyPr>
          <a:lstStyle/>
          <a:p>
            <a:r>
              <a:rPr lang="en-US" altLang="zh-CN" b="1" dirty="0">
                <a:latin typeface="Times" pitchFamily="2" charset="0"/>
                <a:ea typeface="黑体"/>
                <a:cs typeface="Arial"/>
              </a:rPr>
              <a:t>Macro-level:</a:t>
            </a:r>
            <a:endParaRPr lang="en-US" dirty="0">
              <a:latin typeface="Times" pitchFamily="2" charset="0"/>
            </a:endParaRPr>
          </a:p>
        </p:txBody>
      </p:sp>
      <p:sp>
        <p:nvSpPr>
          <p:cNvPr id="21" name="Rectangle 12">
            <a:extLst>
              <a:ext uri="{FF2B5EF4-FFF2-40B4-BE49-F238E27FC236}">
                <a16:creationId xmlns:a16="http://schemas.microsoft.com/office/drawing/2014/main" id="{564B117C-AF6F-A244-88AB-B6CDCF7DB3AF}"/>
              </a:ext>
            </a:extLst>
          </p:cNvPr>
          <p:cNvSpPr/>
          <p:nvPr/>
        </p:nvSpPr>
        <p:spPr>
          <a:xfrm>
            <a:off x="725163" y="4315654"/>
            <a:ext cx="1313180" cy="369332"/>
          </a:xfrm>
          <a:prstGeom prst="rect">
            <a:avLst/>
          </a:prstGeom>
        </p:spPr>
        <p:txBody>
          <a:bodyPr wrap="none">
            <a:spAutoFit/>
          </a:bodyPr>
          <a:lstStyle/>
          <a:p>
            <a:r>
              <a:rPr lang="en-US" altLang="zh-CN" b="1" dirty="0" err="1">
                <a:latin typeface="Times" pitchFamily="2" charset="0"/>
                <a:ea typeface="黑体"/>
                <a:cs typeface="Arial"/>
              </a:rPr>
              <a:t>Meso</a:t>
            </a:r>
            <a:r>
              <a:rPr lang="en-US" altLang="zh-CN" b="1" dirty="0">
                <a:latin typeface="Times" pitchFamily="2" charset="0"/>
                <a:ea typeface="黑体"/>
                <a:cs typeface="Arial"/>
              </a:rPr>
              <a:t>-level:</a:t>
            </a:r>
            <a:endParaRPr lang="en-US" dirty="0">
              <a:latin typeface="Times" pitchFamily="2" charset="0"/>
            </a:endParaRPr>
          </a:p>
        </p:txBody>
      </p:sp>
      <p:sp>
        <p:nvSpPr>
          <p:cNvPr id="22" name="Rectangle 13">
            <a:extLst>
              <a:ext uri="{FF2B5EF4-FFF2-40B4-BE49-F238E27FC236}">
                <a16:creationId xmlns:a16="http://schemas.microsoft.com/office/drawing/2014/main" id="{25D553CC-2BA8-6B4D-B761-6EF809DF1105}"/>
              </a:ext>
            </a:extLst>
          </p:cNvPr>
          <p:cNvSpPr/>
          <p:nvPr/>
        </p:nvSpPr>
        <p:spPr>
          <a:xfrm>
            <a:off x="725163" y="5377934"/>
            <a:ext cx="1386085" cy="369332"/>
          </a:xfrm>
          <a:prstGeom prst="rect">
            <a:avLst/>
          </a:prstGeom>
        </p:spPr>
        <p:txBody>
          <a:bodyPr wrap="none">
            <a:spAutoFit/>
          </a:bodyPr>
          <a:lstStyle/>
          <a:p>
            <a:r>
              <a:rPr lang="en-US" altLang="zh-CN" b="1" dirty="0">
                <a:latin typeface="Times" pitchFamily="2" charset="0"/>
                <a:ea typeface="黑体"/>
                <a:cs typeface="Arial"/>
              </a:rPr>
              <a:t>Micro-level:</a:t>
            </a:r>
            <a:endParaRPr lang="en-US" dirty="0">
              <a:latin typeface="Times" pitchFamily="2" charset="0"/>
            </a:endParaRPr>
          </a:p>
        </p:txBody>
      </p:sp>
      <p:sp>
        <p:nvSpPr>
          <p:cNvPr id="5" name="文本框 4">
            <a:extLst>
              <a:ext uri="{FF2B5EF4-FFF2-40B4-BE49-F238E27FC236}">
                <a16:creationId xmlns:a16="http://schemas.microsoft.com/office/drawing/2014/main" id="{CEC1ECC3-5BF6-DF43-8222-11CCCCBFB64B}"/>
              </a:ext>
            </a:extLst>
          </p:cNvPr>
          <p:cNvSpPr txBox="1"/>
          <p:nvPr/>
        </p:nvSpPr>
        <p:spPr>
          <a:xfrm>
            <a:off x="413779" y="1683603"/>
            <a:ext cx="9111221" cy="769441"/>
          </a:xfrm>
          <a:prstGeom prst="rect">
            <a:avLst/>
          </a:prstGeom>
          <a:noFill/>
        </p:spPr>
        <p:txBody>
          <a:bodyPr wrap="square" rtlCol="0">
            <a:spAutoFit/>
          </a:bodyPr>
          <a:lstStyle/>
          <a:p>
            <a:pPr marL="342900" indent="-342900">
              <a:buClr>
                <a:srgbClr val="C00000"/>
              </a:buClr>
              <a:buFont typeface="Zapf Dingbats"/>
              <a:buChar char="❑"/>
            </a:pPr>
            <a:r>
              <a:rPr lang="en-US" altLang="zh-CN" sz="2200" dirty="0">
                <a:latin typeface="Times" pitchFamily="2" charset="0"/>
                <a:ea typeface="Microsoft YaHei" panose="020B0503020204020204" pitchFamily="34" charset="-122"/>
              </a:rPr>
              <a:t>HEBR</a:t>
            </a:r>
            <a:r>
              <a:rPr lang="zh-CN" altLang="en-US" sz="2200" dirty="0">
                <a:latin typeface="Times" pitchFamily="2" charset="0"/>
                <a:ea typeface="Microsoft YaHei" panose="020B0503020204020204" pitchFamily="34" charset="-122"/>
              </a:rPr>
              <a:t> </a:t>
            </a:r>
            <a:r>
              <a:rPr lang="en-US" altLang="zh-CN" sz="2200" dirty="0">
                <a:latin typeface="Times" pitchFamily="2" charset="0"/>
                <a:ea typeface="Microsoft YaHei" panose="020B0503020204020204" pitchFamily="34" charset="-122"/>
              </a:rPr>
              <a:t>aims</a:t>
            </a:r>
            <a:r>
              <a:rPr lang="zh-CN" altLang="en-US" sz="2200" dirty="0">
                <a:latin typeface="Times" pitchFamily="2" charset="0"/>
                <a:ea typeface="Microsoft YaHei" panose="020B0503020204020204" pitchFamily="34" charset="-122"/>
              </a:rPr>
              <a:t> </a:t>
            </a:r>
            <a:r>
              <a:rPr lang="en-US" altLang="zh-CN" sz="2200" dirty="0">
                <a:latin typeface="Times" pitchFamily="2" charset="0"/>
                <a:ea typeface="Microsoft YaHei" panose="020B0503020204020204" pitchFamily="34" charset="-122"/>
              </a:rPr>
              <a:t>to</a:t>
            </a:r>
            <a:r>
              <a:rPr lang="zh-CN" altLang="en-US" sz="2200" dirty="0">
                <a:latin typeface="Times" pitchFamily="2" charset="0"/>
                <a:ea typeface="Microsoft YaHei" panose="020B0503020204020204" pitchFamily="34" charset="-122"/>
              </a:rPr>
              <a:t> </a:t>
            </a:r>
            <a:r>
              <a:rPr lang="en-US" altLang="zh-CN" sz="2200" dirty="0">
                <a:latin typeface="Times" pitchFamily="2" charset="0"/>
                <a:ea typeface="Microsoft YaHei" panose="020B0503020204020204" pitchFamily="34" charset="-122"/>
              </a:rPr>
              <a:t>bridge the information from </a:t>
            </a:r>
            <a:r>
              <a:rPr lang="en-US" altLang="zh-CN" sz="2200" dirty="0">
                <a:solidFill>
                  <a:srgbClr val="C00000"/>
                </a:solidFill>
                <a:latin typeface="Times" pitchFamily="2" charset="0"/>
                <a:ea typeface="Microsoft YaHei" panose="020B0503020204020204" pitchFamily="34" charset="-122"/>
              </a:rPr>
              <a:t>different sources</a:t>
            </a:r>
            <a:r>
              <a:rPr lang="zh-CN" altLang="en-US" sz="2200" dirty="0">
                <a:latin typeface="Times" pitchFamily="2" charset="0"/>
                <a:ea typeface="Microsoft YaHei" panose="020B0503020204020204" pitchFamily="34" charset="-122"/>
              </a:rPr>
              <a:t> </a:t>
            </a:r>
            <a:r>
              <a:rPr lang="en-US" altLang="zh-CN" sz="2200" dirty="0">
                <a:latin typeface="Times" pitchFamily="2" charset="0"/>
                <a:ea typeface="Microsoft YaHei" panose="020B0503020204020204" pitchFamily="34" charset="-122"/>
              </a:rPr>
              <a:t>and</a:t>
            </a:r>
            <a:r>
              <a:rPr lang="zh-CN" altLang="en-US" sz="2200" dirty="0">
                <a:latin typeface="Times" pitchFamily="2" charset="0"/>
                <a:ea typeface="Microsoft YaHei" panose="020B0503020204020204" pitchFamily="34" charset="-122"/>
              </a:rPr>
              <a:t> </a:t>
            </a:r>
            <a:r>
              <a:rPr lang="en-US" altLang="zh-CN" sz="2200" dirty="0">
                <a:latin typeface="Times" pitchFamily="2" charset="0"/>
                <a:ea typeface="Microsoft YaHei" panose="020B0503020204020204" pitchFamily="34" charset="-122"/>
              </a:rPr>
              <a:t>capture</a:t>
            </a:r>
            <a:r>
              <a:rPr lang="zh-CN" altLang="en-US" sz="2200" dirty="0">
                <a:latin typeface="Times" pitchFamily="2" charset="0"/>
                <a:ea typeface="Microsoft YaHei" panose="020B0503020204020204" pitchFamily="34" charset="-122"/>
              </a:rPr>
              <a:t> </a:t>
            </a:r>
            <a:r>
              <a:rPr lang="en-US" altLang="zh-CN" sz="2200" dirty="0">
                <a:latin typeface="Times" pitchFamily="2" charset="0"/>
                <a:ea typeface="Microsoft YaHei" panose="020B0503020204020204" pitchFamily="34" charset="-122"/>
              </a:rPr>
              <a:t>their</a:t>
            </a:r>
            <a:r>
              <a:rPr lang="zh-CN" altLang="en-US" sz="2200" dirty="0">
                <a:latin typeface="Times" pitchFamily="2" charset="0"/>
                <a:ea typeface="Microsoft YaHei" panose="020B0503020204020204" pitchFamily="34" charset="-122"/>
              </a:rPr>
              <a:t> </a:t>
            </a:r>
            <a:r>
              <a:rPr lang="en-US" altLang="zh-CN" sz="2200" dirty="0">
                <a:solidFill>
                  <a:srgbClr val="C00000"/>
                </a:solidFill>
                <a:latin typeface="Times" pitchFamily="2" charset="0"/>
                <a:ea typeface="Microsoft YaHei" panose="020B0503020204020204" pitchFamily="34" charset="-122"/>
              </a:rPr>
              <a:t>hierarchical</a:t>
            </a:r>
            <a:r>
              <a:rPr lang="zh-CN" altLang="en-US" sz="2200" dirty="0">
                <a:solidFill>
                  <a:srgbClr val="C00000"/>
                </a:solidFill>
                <a:latin typeface="Times" pitchFamily="2" charset="0"/>
                <a:ea typeface="Microsoft YaHei" panose="020B0503020204020204" pitchFamily="34" charset="-122"/>
              </a:rPr>
              <a:t> </a:t>
            </a:r>
            <a:r>
              <a:rPr lang="en-US" altLang="zh-CN" sz="2200" dirty="0">
                <a:solidFill>
                  <a:srgbClr val="C00000"/>
                </a:solidFill>
                <a:latin typeface="Times" pitchFamily="2" charset="0"/>
                <a:ea typeface="Microsoft YaHei" panose="020B0503020204020204" pitchFamily="34" charset="-122"/>
              </a:rPr>
              <a:t>correlations </a:t>
            </a:r>
            <a:r>
              <a:rPr lang="en-US" altLang="zh-CN" sz="2200" dirty="0">
                <a:latin typeface="Times" pitchFamily="2" charset="0"/>
                <a:ea typeface="Microsoft YaHei" panose="020B0503020204020204" pitchFamily="34" charset="-122"/>
              </a:rPr>
              <a:t>when detecting electricity theft.</a:t>
            </a:r>
          </a:p>
        </p:txBody>
      </p:sp>
      <mc:AlternateContent xmlns:mc="http://schemas.openxmlformats.org/markup-compatibility/2006" xmlns:a14="http://schemas.microsoft.com/office/drawing/2010/main">
        <mc:Choice Requires="a14">
          <p:sp>
            <p:nvSpPr>
              <p:cNvPr id="26" name="Rectangle 10">
                <a:extLst>
                  <a:ext uri="{FF2B5EF4-FFF2-40B4-BE49-F238E27FC236}">
                    <a16:creationId xmlns:a16="http://schemas.microsoft.com/office/drawing/2014/main" id="{815CFF2F-CE30-3646-886A-D82FD11DEAD3}"/>
                  </a:ext>
                </a:extLst>
              </p:cNvPr>
              <p:cNvSpPr/>
              <p:nvPr/>
            </p:nvSpPr>
            <p:spPr>
              <a:xfrm>
                <a:off x="7304307" y="3810000"/>
                <a:ext cx="2144493" cy="1467980"/>
              </a:xfrm>
              <a:prstGeom prst="rect">
                <a:avLst/>
              </a:prstGeom>
              <a:ln>
                <a:solidFill>
                  <a:srgbClr val="C0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en-US" altLang="zh-CN" sz="2400" dirty="0">
                    <a:latin typeface="Times" pitchFamily="2" charset="0"/>
                  </a:rPr>
                  <a:t>Estimate</a:t>
                </a:r>
              </a:p>
              <a:p>
                <a:pPr algn="ctr">
                  <a:lnSpc>
                    <a:spcPct val="150000"/>
                  </a:lnSpc>
                </a:pPr>
                <a14:m>
                  <m:oMathPara xmlns:m="http://schemas.openxmlformats.org/officeDocument/2006/math">
                    <m:oMathParaPr>
                      <m:jc m:val="center"/>
                    </m:oMathParaPr>
                    <m:oMath xmlns:m="http://schemas.openxmlformats.org/officeDocument/2006/math">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𝒳</m:t>
                          </m:r>
                        </m:e>
                        <m:sub>
                          <m:r>
                            <a:rPr lang="en-US" altLang="zh-CN" i="1">
                              <a:latin typeface="Cambria Math" panose="02040503050406030204" pitchFamily="18" charset="0"/>
                            </a:rPr>
                            <m:t>𝑎</m:t>
                          </m:r>
                        </m:sub>
                        <m:sup>
                          <m:r>
                            <a:rPr lang="en-US" altLang="zh-CN" b="0" i="1" smtClean="0">
                              <a:latin typeface="Cambria Math" panose="02040503050406030204" pitchFamily="18" charset="0"/>
                            </a:rPr>
                            <m:t>𝑐</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𝒳</m:t>
                          </m:r>
                        </m:e>
                        <m:sub>
                          <m:r>
                            <a:rPr lang="en-US" altLang="zh-CN" i="1">
                              <a:latin typeface="Cambria Math" panose="02040503050406030204" pitchFamily="18" charset="0"/>
                            </a:rPr>
                            <m:t>𝑎</m:t>
                          </m:r>
                        </m:sub>
                        <m:sup>
                          <m:r>
                            <a:rPr lang="en-US" altLang="zh-CN" b="0" i="1" smtClean="0">
                              <a:latin typeface="Cambria Math" panose="02040503050406030204" pitchFamily="18" charset="0"/>
                            </a:rPr>
                            <m:t>𝑙</m:t>
                          </m:r>
                        </m:sup>
                      </m:sSubSup>
                      <m:r>
                        <a:rPr lang="en-US" altLang="zh-CN" b="0" i="0"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𝒳</m:t>
                          </m:r>
                        </m:e>
                        <m:sub>
                          <m:r>
                            <a:rPr lang="en-US" altLang="zh-CN" b="0" i="1" smtClean="0">
                              <a:latin typeface="Cambria Math" panose="02040503050406030204" pitchFamily="18" charset="0"/>
                              <a:ea typeface="Cambria Math" panose="02040503050406030204" pitchFamily="18" charset="0"/>
                            </a:rPr>
                            <m:t>𝑢</m:t>
                          </m:r>
                        </m:sub>
                        <m:sup>
                          <m:r>
                            <a:rPr lang="en-US" altLang="zh-CN" b="0" i="1" smtClean="0">
                              <a:latin typeface="Cambria Math" panose="02040503050406030204" pitchFamily="18" charset="0"/>
                            </a:rPr>
                            <m:t>𝑒</m:t>
                          </m:r>
                        </m:sup>
                      </m:sSubSup>
                      <m:r>
                        <a:rPr lang="en-US" altLang="zh-CN" b="0" i="1" smtClean="0">
                          <a:latin typeface="Cambria Math" panose="02040503050406030204" pitchFamily="18" charset="0"/>
                        </a:rPr>
                        <m:t>)</m:t>
                      </m:r>
                    </m:oMath>
                  </m:oMathPara>
                </a14:m>
                <a:endParaRPr lang="en-US" altLang="zh-CN" dirty="0">
                  <a:latin typeface="Times" pitchFamily="2" charset="0"/>
                </a:endParaRPr>
              </a:p>
            </p:txBody>
          </p:sp>
        </mc:Choice>
        <mc:Fallback xmlns="">
          <p:sp>
            <p:nvSpPr>
              <p:cNvPr id="26" name="Rectangle 10">
                <a:extLst>
                  <a:ext uri="{FF2B5EF4-FFF2-40B4-BE49-F238E27FC236}">
                    <a16:creationId xmlns:a16="http://schemas.microsoft.com/office/drawing/2014/main" id="{815CFF2F-CE30-3646-886A-D82FD11DEAD3}"/>
                  </a:ext>
                </a:extLst>
              </p:cNvPr>
              <p:cNvSpPr>
                <a:spLocks noRot="1" noChangeAspect="1" noMove="1" noResize="1" noEditPoints="1" noAdjustHandles="1" noChangeArrowheads="1" noChangeShapeType="1" noTextEdit="1"/>
              </p:cNvSpPr>
              <p:nvPr/>
            </p:nvSpPr>
            <p:spPr>
              <a:xfrm>
                <a:off x="7304307" y="3810000"/>
                <a:ext cx="2144493" cy="1467980"/>
              </a:xfrm>
              <a:prstGeom prst="rect">
                <a:avLst/>
              </a:prstGeom>
              <a:blipFill>
                <a:blip r:embed="rId7"/>
                <a:stretch>
                  <a:fillRect/>
                </a:stretch>
              </a:blipFill>
              <a:ln>
                <a:solidFill>
                  <a:srgbClr val="C00000"/>
                </a:solidFill>
                <a:prstDash val="sysDash"/>
              </a:ln>
            </p:spPr>
            <p:txBody>
              <a:bodyPr/>
              <a:lstStyle/>
              <a:p>
                <a:r>
                  <a:rPr lang="zh-CN" altLang="en-US">
                    <a:noFill/>
                  </a:rPr>
                  <a:t> </a:t>
                </a:r>
              </a:p>
            </p:txBody>
          </p:sp>
        </mc:Fallback>
      </mc:AlternateContent>
    </p:spTree>
    <p:extLst>
      <p:ext uri="{BB962C8B-B14F-4D97-AF65-F5344CB8AC3E}">
        <p14:creationId xmlns:p14="http://schemas.microsoft.com/office/powerpoint/2010/main" val="2048716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22" presetClass="entr" presetSubtype="8"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22" presetClass="entr" presetSubtype="8"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par>
                                <p:cTn id="25" presetID="22" presetClass="entr" presetSubtype="8" fill="hold" grpId="1"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par>
                                <p:cTn id="28" presetID="22" presetClass="entr" presetSubtype="8" fill="hold" grpId="1"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par>
                                <p:cTn id="31" presetID="22" presetClass="entr" presetSubtype="8" fill="hold" grpId="1"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left)">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dissolve">
                                      <p:cBhvr>
                                        <p:cTn id="4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5" grpId="0"/>
      <p:bldP spid="20" grpId="1"/>
      <p:bldP spid="21" grpId="1"/>
      <p:bldP spid="22" grpId="1"/>
      <p:bldP spid="5" grpId="0"/>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906000" cy="1246955"/>
          </a:xfrm>
        </p:spPr>
        <p:txBody>
          <a:bodyPr/>
          <a:lstStyle/>
          <a:p>
            <a:r>
              <a:rPr lang="en-US" altLang="zh-CN" sz="3200" b="1" dirty="0">
                <a:solidFill>
                  <a:srgbClr val="000000"/>
                </a:solidFill>
                <a:latin typeface="Times" pitchFamily="2" charset="0"/>
                <a:ea typeface="黑体"/>
                <a:cs typeface="Arial" panose="020B0604020202020204" pitchFamily="34" charset="0"/>
              </a:rPr>
              <a:t>HEBR:</a:t>
            </a:r>
            <a:r>
              <a:rPr lang="zh-CN" altLang="en-US" sz="3200" b="1" dirty="0">
                <a:solidFill>
                  <a:srgbClr val="000000"/>
                </a:solidFill>
                <a:latin typeface="Times" pitchFamily="2" charset="0"/>
                <a:ea typeface="黑体"/>
                <a:cs typeface="Arial" panose="020B0604020202020204" pitchFamily="34" charset="0"/>
              </a:rPr>
              <a:t> </a:t>
            </a:r>
            <a:r>
              <a:rPr lang="en-US" altLang="zh-CN" sz="3200" b="1" dirty="0">
                <a:solidFill>
                  <a:srgbClr val="000000"/>
                </a:solidFill>
                <a:latin typeface="Times" pitchFamily="2" charset="0"/>
                <a:ea typeface="黑体"/>
                <a:cs typeface="Arial" panose="020B0604020202020204" pitchFamily="34" charset="0"/>
              </a:rPr>
              <a:t>Hierarchical </a:t>
            </a:r>
            <a:r>
              <a:rPr lang="en-US" sz="3200" b="1" dirty="0">
                <a:solidFill>
                  <a:srgbClr val="000000"/>
                </a:solidFill>
                <a:latin typeface="Times" pitchFamily="2" charset="0"/>
                <a:ea typeface="黑体"/>
                <a:cs typeface="Arial" panose="020B0604020202020204" pitchFamily="34" charset="0"/>
              </a:rPr>
              <a:t>Electricity-theft </a:t>
            </a:r>
            <a:br>
              <a:rPr lang="en-US" sz="3200" b="1" dirty="0">
                <a:solidFill>
                  <a:srgbClr val="000000"/>
                </a:solidFill>
                <a:latin typeface="Times" pitchFamily="2" charset="0"/>
                <a:ea typeface="黑体"/>
                <a:cs typeface="Arial" panose="020B0604020202020204" pitchFamily="34" charset="0"/>
              </a:rPr>
            </a:br>
            <a:r>
              <a:rPr lang="en-US" sz="3200" b="1" dirty="0">
                <a:solidFill>
                  <a:srgbClr val="000000"/>
                </a:solidFill>
                <a:latin typeface="Times" pitchFamily="2" charset="0"/>
                <a:ea typeface="黑体"/>
                <a:cs typeface="Arial" panose="020B0604020202020204" pitchFamily="34" charset="0"/>
              </a:rPr>
              <a:t>Behavior Recognition</a:t>
            </a:r>
            <a:endParaRPr lang="en-US" sz="3200" dirty="0">
              <a:latin typeface="Times" pitchFamily="2" charset="0"/>
              <a:cs typeface="Arial" panose="020B0604020202020204" pitchFamily="34" charset="0"/>
            </a:endParaRPr>
          </a:p>
        </p:txBody>
      </p:sp>
      <p:pic>
        <p:nvPicPr>
          <p:cNvPr id="16" name="Picture 15">
            <a:extLst>
              <a:ext uri="{FF2B5EF4-FFF2-40B4-BE49-F238E27FC236}">
                <a16:creationId xmlns:a16="http://schemas.microsoft.com/office/drawing/2014/main" id="{4FE53CB1-212B-994E-9FB5-4FBB2346548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2708" y="1759342"/>
            <a:ext cx="6452937" cy="4198612"/>
          </a:xfrm>
          <a:prstGeom prst="rect">
            <a:avLst/>
          </a:prstGeom>
        </p:spPr>
      </p:pic>
      <p:sp>
        <p:nvSpPr>
          <p:cNvPr id="17" name="Rectangle 16">
            <a:extLst>
              <a:ext uri="{FF2B5EF4-FFF2-40B4-BE49-F238E27FC236}">
                <a16:creationId xmlns:a16="http://schemas.microsoft.com/office/drawing/2014/main" id="{7863A68E-9B13-E64D-886F-F8CC29FB7E9C}"/>
              </a:ext>
            </a:extLst>
          </p:cNvPr>
          <p:cNvSpPr/>
          <p:nvPr/>
        </p:nvSpPr>
        <p:spPr>
          <a:xfrm>
            <a:off x="6709191" y="2920636"/>
            <a:ext cx="2947737" cy="81266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r>
              <a:rPr kumimoji="1" lang="en-US" altLang="zh-CN" dirty="0">
                <a:solidFill>
                  <a:srgbClr val="000000"/>
                </a:solidFill>
                <a:latin typeface="Times" pitchFamily="2" charset="0"/>
                <a:cs typeface="Arial" panose="020B0604020202020204" pitchFamily="34" charset="0"/>
              </a:rPr>
              <a:t>model the influence from macro/</a:t>
            </a:r>
            <a:r>
              <a:rPr kumimoji="1" lang="en-US" altLang="zh-CN" dirty="0" err="1">
                <a:solidFill>
                  <a:srgbClr val="000000"/>
                </a:solidFill>
                <a:latin typeface="Times" pitchFamily="2" charset="0"/>
                <a:cs typeface="Arial" panose="020B0604020202020204" pitchFamily="34" charset="0"/>
              </a:rPr>
              <a:t>meso</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to</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micro</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info.</a:t>
            </a:r>
          </a:p>
        </p:txBody>
      </p:sp>
      <p:sp>
        <p:nvSpPr>
          <p:cNvPr id="18" name="Rectangle 17">
            <a:extLst>
              <a:ext uri="{FF2B5EF4-FFF2-40B4-BE49-F238E27FC236}">
                <a16:creationId xmlns:a16="http://schemas.microsoft.com/office/drawing/2014/main" id="{388794FF-CBE8-904D-BDC2-30145ACD9380}"/>
              </a:ext>
            </a:extLst>
          </p:cNvPr>
          <p:cNvSpPr/>
          <p:nvPr/>
        </p:nvSpPr>
        <p:spPr>
          <a:xfrm>
            <a:off x="6701170" y="3879222"/>
            <a:ext cx="2947737" cy="81266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r>
              <a:rPr kumimoji="1" lang="en-US" altLang="zh-CN" dirty="0">
                <a:solidFill>
                  <a:srgbClr val="000000"/>
                </a:solidFill>
                <a:latin typeface="Times" pitchFamily="2" charset="0"/>
                <a:cs typeface="Arial" panose="020B0604020202020204" pitchFamily="34" charset="0"/>
              </a:rPr>
              <a:t>uniform the influence from macro and meso level.</a:t>
            </a:r>
          </a:p>
        </p:txBody>
      </p:sp>
      <p:sp>
        <p:nvSpPr>
          <p:cNvPr id="19" name="Rectangle 18">
            <a:extLst>
              <a:ext uri="{FF2B5EF4-FFF2-40B4-BE49-F238E27FC236}">
                <a16:creationId xmlns:a16="http://schemas.microsoft.com/office/drawing/2014/main" id="{D937B466-7AF3-7C4F-92C7-F9DEF8BA98F8}"/>
              </a:ext>
            </a:extLst>
          </p:cNvPr>
          <p:cNvSpPr/>
          <p:nvPr/>
        </p:nvSpPr>
        <p:spPr>
          <a:xfrm>
            <a:off x="6718383" y="4788698"/>
            <a:ext cx="2947737" cy="81266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r>
              <a:rPr kumimoji="1" lang="en-US" altLang="zh-CN" dirty="0">
                <a:solidFill>
                  <a:srgbClr val="000000"/>
                </a:solidFill>
                <a:latin typeface="Times" pitchFamily="2" charset="0"/>
                <a:cs typeface="Arial" panose="020B0604020202020204" pitchFamily="34" charset="0"/>
              </a:rPr>
              <a:t>estimate the probability of electricity theft.</a:t>
            </a:r>
          </a:p>
        </p:txBody>
      </p:sp>
      <p:cxnSp>
        <p:nvCxnSpPr>
          <p:cNvPr id="23" name="Straight Connector 22">
            <a:extLst>
              <a:ext uri="{FF2B5EF4-FFF2-40B4-BE49-F238E27FC236}">
                <a16:creationId xmlns:a16="http://schemas.microsoft.com/office/drawing/2014/main" id="{56087C22-D639-044A-8050-DD0A0C36C555}"/>
              </a:ext>
            </a:extLst>
          </p:cNvPr>
          <p:cNvCxnSpPr/>
          <p:nvPr/>
        </p:nvCxnSpPr>
        <p:spPr>
          <a:xfrm>
            <a:off x="6248400" y="3276600"/>
            <a:ext cx="452770" cy="0"/>
          </a:xfrm>
          <a:prstGeom prst="line">
            <a:avLst/>
          </a:prstGeom>
          <a:ln/>
        </p:spPr>
        <p:style>
          <a:lnRef idx="2">
            <a:schemeClr val="dk1"/>
          </a:lnRef>
          <a:fillRef idx="1">
            <a:schemeClr val="lt1"/>
          </a:fillRef>
          <a:effectRef idx="0">
            <a:schemeClr val="dk1"/>
          </a:effectRef>
          <a:fontRef idx="minor">
            <a:schemeClr val="dk1"/>
          </a:fontRef>
        </p:style>
      </p:cxnSp>
      <p:cxnSp>
        <p:nvCxnSpPr>
          <p:cNvPr id="24" name="Straight Connector 23">
            <a:extLst>
              <a:ext uri="{FF2B5EF4-FFF2-40B4-BE49-F238E27FC236}">
                <a16:creationId xmlns:a16="http://schemas.microsoft.com/office/drawing/2014/main" id="{EA021599-719F-A247-BACB-1B7EBD29189C}"/>
              </a:ext>
            </a:extLst>
          </p:cNvPr>
          <p:cNvCxnSpPr/>
          <p:nvPr/>
        </p:nvCxnSpPr>
        <p:spPr>
          <a:xfrm>
            <a:off x="6248400" y="4267200"/>
            <a:ext cx="452770" cy="0"/>
          </a:xfrm>
          <a:prstGeom prst="line">
            <a:avLst/>
          </a:prstGeom>
          <a:ln/>
        </p:spPr>
        <p:style>
          <a:lnRef idx="2">
            <a:schemeClr val="dk1"/>
          </a:lnRef>
          <a:fillRef idx="1">
            <a:schemeClr val="lt1"/>
          </a:fillRef>
          <a:effectRef idx="0">
            <a:schemeClr val="dk1"/>
          </a:effectRef>
          <a:fontRef idx="minor">
            <a:schemeClr val="dk1"/>
          </a:fontRef>
        </p:style>
      </p:cxnSp>
      <p:cxnSp>
        <p:nvCxnSpPr>
          <p:cNvPr id="25" name="Straight Connector 24">
            <a:extLst>
              <a:ext uri="{FF2B5EF4-FFF2-40B4-BE49-F238E27FC236}">
                <a16:creationId xmlns:a16="http://schemas.microsoft.com/office/drawing/2014/main" id="{1B0D454C-19FB-1B4F-A821-5E7691B68F12}"/>
              </a:ext>
            </a:extLst>
          </p:cNvPr>
          <p:cNvCxnSpPr/>
          <p:nvPr/>
        </p:nvCxnSpPr>
        <p:spPr>
          <a:xfrm>
            <a:off x="6256421" y="5181600"/>
            <a:ext cx="452770" cy="0"/>
          </a:xfrm>
          <a:prstGeom prst="line">
            <a:avLst/>
          </a:prstGeom>
          <a:ln/>
        </p:spPr>
        <p:style>
          <a:lnRef idx="2">
            <a:schemeClr val="dk1"/>
          </a:lnRef>
          <a:fillRef idx="1">
            <a:schemeClr val="lt1"/>
          </a:fillRef>
          <a:effectRef idx="0">
            <a:schemeClr val="dk1"/>
          </a:effectRef>
          <a:fontRef idx="minor">
            <a:schemeClr val="dk1"/>
          </a:fontRef>
        </p:style>
      </p:cxnSp>
      <p:sp>
        <p:nvSpPr>
          <p:cNvPr id="3" name="Rectangle 2">
            <a:extLst>
              <a:ext uri="{FF2B5EF4-FFF2-40B4-BE49-F238E27FC236}">
                <a16:creationId xmlns:a16="http://schemas.microsoft.com/office/drawing/2014/main" id="{4019DE1B-6BE5-1347-8A07-58338439242B}"/>
              </a:ext>
            </a:extLst>
          </p:cNvPr>
          <p:cNvSpPr/>
          <p:nvPr/>
        </p:nvSpPr>
        <p:spPr>
          <a:xfrm>
            <a:off x="6701170" y="1690296"/>
            <a:ext cx="3070475" cy="1015663"/>
          </a:xfrm>
          <a:prstGeom prst="rect">
            <a:avLst/>
          </a:prstGeom>
        </p:spPr>
        <p:txBody>
          <a:bodyPr wrap="square">
            <a:spAutoFit/>
          </a:bodyPr>
          <a:lstStyle/>
          <a:p>
            <a:r>
              <a:rPr kumimoji="1" lang="en-US" altLang="zh-CN" sz="2000" dirty="0">
                <a:latin typeface="Times" pitchFamily="2" charset="0"/>
                <a:cs typeface="Arial" panose="020B0604020202020204" pitchFamily="34" charset="0"/>
              </a:rPr>
              <a:t>HEBR contains three levels of </a:t>
            </a:r>
            <a:r>
              <a:rPr kumimoji="1" lang="en-US" altLang="zh-CN" sz="2000" dirty="0">
                <a:solidFill>
                  <a:srgbClr val="C00000"/>
                </a:solidFill>
                <a:latin typeface="Times" pitchFamily="2" charset="0"/>
                <a:cs typeface="Arial" panose="020B0604020202020204" pitchFamily="34" charset="0"/>
              </a:rPr>
              <a:t>feature extraction</a:t>
            </a:r>
            <a:r>
              <a:rPr kumimoji="1" lang="en-US" altLang="zh-CN" sz="2000" dirty="0">
                <a:latin typeface="Times" pitchFamily="2" charset="0"/>
                <a:cs typeface="Arial" panose="020B0604020202020204" pitchFamily="34" charset="0"/>
              </a:rPr>
              <a:t> and </a:t>
            </a:r>
            <a:r>
              <a:rPr kumimoji="1" lang="en-US" altLang="zh-CN" sz="2000" dirty="0">
                <a:solidFill>
                  <a:srgbClr val="C00000"/>
                </a:solidFill>
                <a:latin typeface="Times" pitchFamily="2" charset="0"/>
                <a:cs typeface="Arial" panose="020B0604020202020204" pitchFamily="34" charset="0"/>
              </a:rPr>
              <a:t>hierarchical fusion</a:t>
            </a:r>
          </a:p>
        </p:txBody>
      </p:sp>
    </p:spTree>
    <p:extLst>
      <p:ext uri="{BB962C8B-B14F-4D97-AF65-F5344CB8AC3E}">
        <p14:creationId xmlns:p14="http://schemas.microsoft.com/office/powerpoint/2010/main" val="7178292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500"/>
                                        <p:tgtEl>
                                          <p:spTgt spid="17"/>
                                        </p:tgtEl>
                                      </p:cBhvr>
                                    </p:animEffect>
                                  </p:childTnLst>
                                </p:cTn>
                              </p:par>
                              <p:par>
                                <p:cTn id="12" presetID="9" presetClass="entr" presetSubtype="0" fill="hold"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dissolve">
                                      <p:cBhvr>
                                        <p:cTn id="14" dur="5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dissolve">
                                      <p:cBhvr>
                                        <p:cTn id="19" dur="500"/>
                                        <p:tgtEl>
                                          <p:spTgt spid="18"/>
                                        </p:tgtEl>
                                      </p:cBhvr>
                                    </p:animEffect>
                                  </p:childTnLst>
                                </p:cTn>
                              </p:par>
                              <p:par>
                                <p:cTn id="20" presetID="9"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par>
                                <p:cTn id="28" presetID="9"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dissolve">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FE53CB1-212B-994E-9FB5-4FBB2346548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2708" y="1759342"/>
            <a:ext cx="6452937" cy="4198612"/>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7863A68E-9B13-E64D-886F-F8CC29FB7E9C}"/>
                  </a:ext>
                </a:extLst>
              </p:cNvPr>
              <p:cNvSpPr/>
              <p:nvPr/>
            </p:nvSpPr>
            <p:spPr>
              <a:xfrm>
                <a:off x="4648200" y="1399355"/>
                <a:ext cx="5181600" cy="5230045"/>
              </a:xfrm>
              <a:prstGeom prst="rect">
                <a:avLst/>
              </a:prstGeom>
              <a:solidFill>
                <a:srgbClr val="FFFFFF"/>
              </a:solidFill>
              <a:ln w="28575" cmpd="sng">
                <a:solidFill>
                  <a:srgbClr val="C00000"/>
                </a:solidFill>
                <a:prstDash val="sysDash"/>
              </a:ln>
            </p:spPr>
            <p:style>
              <a:lnRef idx="1">
                <a:schemeClr val="accent1"/>
              </a:lnRef>
              <a:fillRef idx="3">
                <a:schemeClr val="accent1"/>
              </a:fillRef>
              <a:effectRef idx="2">
                <a:schemeClr val="accent1"/>
              </a:effectRef>
              <a:fontRef idx="minor">
                <a:schemeClr val="lt1"/>
              </a:fontRef>
            </p:style>
            <p:txBody>
              <a:bodyPr rtlCol="0" anchor="t" anchorCtr="0"/>
              <a:lstStyle/>
              <a:p>
                <a:r>
                  <a:rPr kumimoji="1" lang="zh-CN" altLang="en-US" sz="2400" dirty="0">
                    <a:solidFill>
                      <a:srgbClr val="000000"/>
                    </a:solidFill>
                    <a:latin typeface="Times" pitchFamily="2" charset="0"/>
                    <a:cs typeface="Arial" panose="020B0604020202020204" pitchFamily="34" charset="0"/>
                  </a:rPr>
                  <a:t> </a:t>
                </a:r>
                <a:r>
                  <a:rPr kumimoji="1" lang="en-US" altLang="zh-CN" sz="2400" dirty="0">
                    <a:solidFill>
                      <a:srgbClr val="000000"/>
                    </a:solidFill>
                    <a:latin typeface="Times" pitchFamily="2" charset="0"/>
                    <a:cs typeface="Arial" panose="020B0604020202020204" pitchFamily="34" charset="0"/>
                  </a:rPr>
                  <a:t>Recurrent</a:t>
                </a:r>
                <a:r>
                  <a:rPr kumimoji="1" lang="zh-CN" altLang="en-US" sz="2400" dirty="0">
                    <a:solidFill>
                      <a:srgbClr val="000000"/>
                    </a:solidFill>
                    <a:latin typeface="Times" pitchFamily="2" charset="0"/>
                    <a:cs typeface="Arial" panose="020B0604020202020204" pitchFamily="34" charset="0"/>
                  </a:rPr>
                  <a:t> </a:t>
                </a:r>
                <a:r>
                  <a:rPr kumimoji="1" lang="en-US" altLang="zh-CN" sz="2400" dirty="0">
                    <a:solidFill>
                      <a:srgbClr val="000000"/>
                    </a:solidFill>
                    <a:latin typeface="Times" pitchFamily="2" charset="0"/>
                    <a:cs typeface="Arial" panose="020B0604020202020204" pitchFamily="34" charset="0"/>
                  </a:rPr>
                  <a:t>and</a:t>
                </a:r>
                <a:r>
                  <a:rPr kumimoji="1" lang="zh-CN" altLang="en-US" sz="2400" dirty="0">
                    <a:solidFill>
                      <a:srgbClr val="000000"/>
                    </a:solidFill>
                    <a:latin typeface="Times" pitchFamily="2" charset="0"/>
                    <a:cs typeface="Arial" panose="020B0604020202020204" pitchFamily="34" charset="0"/>
                  </a:rPr>
                  <a:t> </a:t>
                </a:r>
                <a:r>
                  <a:rPr kumimoji="1" lang="en-US" altLang="zh-CN" sz="2400" dirty="0">
                    <a:solidFill>
                      <a:srgbClr val="000000"/>
                    </a:solidFill>
                    <a:latin typeface="Times" pitchFamily="2" charset="0"/>
                    <a:cs typeface="Arial" panose="020B0604020202020204" pitchFamily="34" charset="0"/>
                  </a:rPr>
                  <a:t>Fusion Layers</a:t>
                </a:r>
              </a:p>
              <a:p>
                <a:endParaRPr kumimoji="1" lang="en-US" altLang="zh-CN" sz="2400" dirty="0">
                  <a:solidFill>
                    <a:srgbClr val="000000"/>
                  </a:solidFill>
                  <a:latin typeface="Times" pitchFamily="2" charset="0"/>
                  <a:cs typeface="Arial" panose="020B0604020202020204" pitchFamily="34" charset="0"/>
                </a:endParaRPr>
              </a:p>
              <a:p>
                <a:endParaRPr kumimoji="1" lang="en-US" altLang="zh-CN" sz="2400" dirty="0">
                  <a:solidFill>
                    <a:srgbClr val="000000"/>
                  </a:solidFill>
                  <a:latin typeface="Times" pitchFamily="2" charset="0"/>
                  <a:cs typeface="Arial" panose="020B0604020202020204" pitchFamily="34" charset="0"/>
                </a:endParaRPr>
              </a:p>
              <a:p>
                <a:endParaRPr kumimoji="1" lang="en-US" altLang="zh-CN" sz="2400" dirty="0">
                  <a:solidFill>
                    <a:srgbClr val="000000"/>
                  </a:solidFill>
                  <a:latin typeface="Times" pitchFamily="2" charset="0"/>
                  <a:cs typeface="Arial" panose="020B0604020202020204" pitchFamily="34" charset="0"/>
                </a:endParaRPr>
              </a:p>
              <a:p>
                <a:endParaRPr kumimoji="1" lang="en-US" altLang="zh-CN" sz="2400" dirty="0">
                  <a:solidFill>
                    <a:srgbClr val="000000"/>
                  </a:solidFill>
                  <a:latin typeface="Times" pitchFamily="2" charset="0"/>
                  <a:cs typeface="Arial" panose="020B0604020202020204" pitchFamily="34" charset="0"/>
                </a:endParaRPr>
              </a:p>
              <a:p>
                <a:endParaRPr kumimoji="1" lang="en-US" altLang="zh-CN" sz="2400" dirty="0">
                  <a:solidFill>
                    <a:srgbClr val="000000"/>
                  </a:solidFill>
                  <a:latin typeface="Times" pitchFamily="2" charset="0"/>
                  <a:cs typeface="Arial" panose="020B0604020202020204" pitchFamily="34" charset="0"/>
                </a:endParaRPr>
              </a:p>
              <a:p>
                <a:endParaRPr kumimoji="1" lang="en-US" altLang="zh-CN" sz="2400" dirty="0">
                  <a:solidFill>
                    <a:srgbClr val="000000"/>
                  </a:solidFill>
                  <a:latin typeface="Times" pitchFamily="2" charset="0"/>
                  <a:cs typeface="Arial" panose="020B0604020202020204" pitchFamily="34" charset="0"/>
                </a:endParaRPr>
              </a:p>
              <a:p>
                <a:endParaRPr kumimoji="1" lang="en-US" altLang="zh-CN" sz="2400" dirty="0">
                  <a:solidFill>
                    <a:srgbClr val="000000"/>
                  </a:solidFill>
                  <a:latin typeface="Times" pitchFamily="2" charset="0"/>
                  <a:cs typeface="Arial" panose="020B0604020202020204" pitchFamily="34" charset="0"/>
                </a:endParaRPr>
              </a:p>
              <a:p>
                <a:endParaRPr kumimoji="1" lang="en-US" altLang="zh-CN" sz="2400" dirty="0">
                  <a:solidFill>
                    <a:srgbClr val="000000"/>
                  </a:solidFill>
                  <a:latin typeface="Times" pitchFamily="2" charset="0"/>
                  <a:cs typeface="Arial" panose="020B0604020202020204" pitchFamily="34" charset="0"/>
                </a:endParaRPr>
              </a:p>
              <a:p>
                <a:endParaRPr kumimoji="1" lang="en-US" altLang="zh-CN" sz="2400" dirty="0">
                  <a:solidFill>
                    <a:srgbClr val="000000"/>
                  </a:solidFill>
                  <a:latin typeface="Times" pitchFamily="2" charset="0"/>
                  <a:cs typeface="Arial" panose="020B0604020202020204" pitchFamily="34" charset="0"/>
                </a:endParaRPr>
              </a:p>
              <a:p>
                <a:endParaRPr kumimoji="1" lang="en-US" altLang="zh-CN" sz="2400" dirty="0">
                  <a:solidFill>
                    <a:srgbClr val="000000"/>
                  </a:solidFill>
                  <a:latin typeface="Times" pitchFamily="2" charset="0"/>
                  <a:cs typeface="Arial" panose="020B0604020202020204" pitchFamily="34" charset="0"/>
                </a:endParaRPr>
              </a:p>
              <a:p>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Current</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input</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in</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the</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k-</a:t>
                </a:r>
                <a:r>
                  <a:rPr kumimoji="1" lang="en-US" altLang="zh-CN" dirty="0" err="1">
                    <a:solidFill>
                      <a:srgbClr val="000000"/>
                    </a:solidFill>
                    <a:latin typeface="Times" pitchFamily="2" charset="0"/>
                    <a:cs typeface="Arial" panose="020B0604020202020204" pitchFamily="34" charset="0"/>
                  </a:rPr>
                  <a:t>th</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level</a:t>
                </a:r>
                <a:r>
                  <a:rPr kumimoji="1" lang="zh-CN" altLang="en-US" dirty="0">
                    <a:solidFill>
                      <a:srgbClr val="000000"/>
                    </a:solidFill>
                    <a:latin typeface="Times" pitchFamily="2" charset="0"/>
                    <a:cs typeface="Arial" panose="020B0604020202020204" pitchFamily="34" charset="0"/>
                  </a:rPr>
                  <a:t> </a:t>
                </a:r>
                <a14:m>
                  <m:oMath xmlns:m="http://schemas.openxmlformats.org/officeDocument/2006/math">
                    <m:sSubSup>
                      <m:sSubSupPr>
                        <m:ctrlPr>
                          <a:rPr kumimoji="1" lang="en-US" altLang="zh-CN" i="1">
                            <a:solidFill>
                              <a:srgbClr val="000000"/>
                            </a:solidFill>
                            <a:latin typeface="Cambria Math" panose="02040503050406030204" pitchFamily="18" charset="0"/>
                            <a:cs typeface="Arial" panose="020B0604020202020204" pitchFamily="34" charset="0"/>
                          </a:rPr>
                        </m:ctrlPr>
                      </m:sSubSupPr>
                      <m:e>
                        <m:r>
                          <a:rPr kumimoji="1" lang="en-US" altLang="zh-CN" b="0" i="1" smtClean="0">
                            <a:solidFill>
                              <a:srgbClr val="000000"/>
                            </a:solidFill>
                            <a:latin typeface="Cambria Math" panose="02040503050406030204" pitchFamily="18" charset="0"/>
                            <a:cs typeface="Arial" panose="020B0604020202020204" pitchFamily="34" charset="0"/>
                          </a:rPr>
                          <m:t>𝐼</m:t>
                        </m:r>
                      </m:e>
                      <m:sub>
                        <m:r>
                          <a:rPr kumimoji="1" lang="en-US" altLang="zh-CN" i="1">
                            <a:solidFill>
                              <a:srgbClr val="000000"/>
                            </a:solidFill>
                            <a:latin typeface="Cambria Math" panose="02040503050406030204" pitchFamily="18" charset="0"/>
                            <a:cs typeface="Arial" panose="020B0604020202020204" pitchFamily="34" charset="0"/>
                          </a:rPr>
                          <m:t>𝑡</m:t>
                        </m:r>
                      </m:sub>
                      <m:sup>
                        <m:r>
                          <a:rPr kumimoji="1" lang="en-US" altLang="zh-CN" i="1">
                            <a:solidFill>
                              <a:srgbClr val="000000"/>
                            </a:solidFill>
                            <a:latin typeface="Cambria Math" panose="02040503050406030204" pitchFamily="18" charset="0"/>
                            <a:cs typeface="Arial" panose="020B0604020202020204" pitchFamily="34" charset="0"/>
                          </a:rPr>
                          <m:t>(</m:t>
                        </m:r>
                        <m:r>
                          <a:rPr kumimoji="1" lang="en-US" altLang="zh-CN" i="1">
                            <a:solidFill>
                              <a:srgbClr val="000000"/>
                            </a:solidFill>
                            <a:latin typeface="Cambria Math" panose="02040503050406030204" pitchFamily="18" charset="0"/>
                            <a:cs typeface="Arial" panose="020B0604020202020204" pitchFamily="34" charset="0"/>
                          </a:rPr>
                          <m:t>𝑘</m:t>
                        </m:r>
                        <m:r>
                          <a:rPr kumimoji="1" lang="en-US" altLang="zh-CN" i="1">
                            <a:solidFill>
                              <a:srgbClr val="000000"/>
                            </a:solidFill>
                            <a:latin typeface="Cambria Math" panose="02040503050406030204" pitchFamily="18" charset="0"/>
                            <a:cs typeface="Arial" panose="020B0604020202020204" pitchFamily="34" charset="0"/>
                          </a:rPr>
                          <m:t>)</m:t>
                        </m:r>
                      </m:sup>
                    </m:sSubSup>
                  </m:oMath>
                </a14:m>
                <a:endParaRPr kumimoji="1" lang="en-US" altLang="zh-CN" dirty="0">
                  <a:solidFill>
                    <a:srgbClr val="000000"/>
                  </a:solidFill>
                  <a:latin typeface="Times" pitchFamily="2" charset="0"/>
                  <a:cs typeface="Arial" panose="020B0604020202020204" pitchFamily="34" charset="0"/>
                </a:endParaRPr>
              </a:p>
              <a:p>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Latent</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recurrent</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representation</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in</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the</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k-</a:t>
                </a:r>
                <a:r>
                  <a:rPr kumimoji="1" lang="en-US" altLang="zh-CN" dirty="0" err="1">
                    <a:solidFill>
                      <a:srgbClr val="000000"/>
                    </a:solidFill>
                    <a:latin typeface="Times" pitchFamily="2" charset="0"/>
                    <a:cs typeface="Arial" panose="020B0604020202020204" pitchFamily="34" charset="0"/>
                  </a:rPr>
                  <a:t>th</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level</a:t>
                </a:r>
                <a:r>
                  <a:rPr kumimoji="1" lang="zh-CN" altLang="en-US" dirty="0">
                    <a:solidFill>
                      <a:srgbClr val="000000"/>
                    </a:solidFill>
                    <a:latin typeface="Times" pitchFamily="2" charset="0"/>
                    <a:cs typeface="Arial" panose="020B0604020202020204" pitchFamily="34" charset="0"/>
                  </a:rPr>
                  <a:t> </a:t>
                </a:r>
                <a14:m>
                  <m:oMath xmlns:m="http://schemas.openxmlformats.org/officeDocument/2006/math">
                    <m:sSubSup>
                      <m:sSubSupPr>
                        <m:ctrlPr>
                          <a:rPr kumimoji="1" lang="en-US" altLang="zh-CN" i="1" smtClean="0">
                            <a:solidFill>
                              <a:srgbClr val="000000"/>
                            </a:solidFill>
                            <a:latin typeface="Cambria Math" panose="02040503050406030204" pitchFamily="18" charset="0"/>
                            <a:cs typeface="Arial" panose="020B0604020202020204" pitchFamily="34" charset="0"/>
                          </a:rPr>
                        </m:ctrlPr>
                      </m:sSubSupPr>
                      <m:e>
                        <m:r>
                          <a:rPr kumimoji="1" lang="en-US" altLang="zh-CN" b="0" i="1" smtClean="0">
                            <a:solidFill>
                              <a:srgbClr val="000000"/>
                            </a:solidFill>
                            <a:latin typeface="Cambria Math" panose="02040503050406030204" pitchFamily="18" charset="0"/>
                            <a:cs typeface="Arial" panose="020B0604020202020204" pitchFamily="34" charset="0"/>
                          </a:rPr>
                          <m:t>h</m:t>
                        </m:r>
                      </m:e>
                      <m:sub>
                        <m:r>
                          <a:rPr kumimoji="1" lang="en-US" altLang="zh-CN" b="0" i="1" smtClean="0">
                            <a:solidFill>
                              <a:srgbClr val="000000"/>
                            </a:solidFill>
                            <a:latin typeface="Cambria Math" panose="02040503050406030204" pitchFamily="18" charset="0"/>
                            <a:cs typeface="Arial" panose="020B0604020202020204" pitchFamily="34" charset="0"/>
                          </a:rPr>
                          <m:t>𝑡</m:t>
                        </m:r>
                      </m:sub>
                      <m:sup>
                        <m:r>
                          <a:rPr kumimoji="1" lang="en-US" altLang="zh-CN" b="0" i="1" smtClean="0">
                            <a:solidFill>
                              <a:srgbClr val="000000"/>
                            </a:solidFill>
                            <a:latin typeface="Cambria Math" panose="02040503050406030204" pitchFamily="18" charset="0"/>
                            <a:cs typeface="Arial" panose="020B0604020202020204" pitchFamily="34" charset="0"/>
                          </a:rPr>
                          <m:t>(</m:t>
                        </m:r>
                        <m:r>
                          <a:rPr kumimoji="1" lang="en-US" altLang="zh-CN" b="0" i="1" smtClean="0">
                            <a:solidFill>
                              <a:srgbClr val="000000"/>
                            </a:solidFill>
                            <a:latin typeface="Cambria Math" panose="02040503050406030204" pitchFamily="18" charset="0"/>
                            <a:cs typeface="Arial" panose="020B0604020202020204" pitchFamily="34" charset="0"/>
                          </a:rPr>
                          <m:t>𝑘</m:t>
                        </m:r>
                        <m:r>
                          <a:rPr kumimoji="1" lang="en-US" altLang="zh-CN" b="0" i="1" smtClean="0">
                            <a:solidFill>
                              <a:srgbClr val="000000"/>
                            </a:solidFill>
                            <a:latin typeface="Cambria Math" panose="02040503050406030204" pitchFamily="18" charset="0"/>
                            <a:cs typeface="Arial" panose="020B0604020202020204" pitchFamily="34" charset="0"/>
                          </a:rPr>
                          <m:t>)</m:t>
                        </m:r>
                      </m:sup>
                    </m:sSubSup>
                  </m:oMath>
                </a14:m>
                <a:endParaRPr kumimoji="1" lang="en-US" altLang="zh-CN" dirty="0">
                  <a:solidFill>
                    <a:srgbClr val="000000"/>
                  </a:solidFill>
                  <a:latin typeface="Times" pitchFamily="2" charset="0"/>
                  <a:cs typeface="Arial" panose="020B0604020202020204" pitchFamily="34" charset="0"/>
                </a:endParaRPr>
              </a:p>
              <a:p>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Temporal attention coefficient</a:t>
                </a:r>
                <a:r>
                  <a:rPr kumimoji="1" lang="zh-CN" altLang="en-US" dirty="0">
                    <a:solidFill>
                      <a:srgbClr val="000000"/>
                    </a:solidFill>
                    <a:latin typeface="Times" pitchFamily="2" charset="0"/>
                    <a:cs typeface="Arial" panose="020B0604020202020204" pitchFamily="34" charset="0"/>
                  </a:rPr>
                  <a:t> </a:t>
                </a:r>
                <a14:m>
                  <m:oMath xmlns:m="http://schemas.openxmlformats.org/officeDocument/2006/math">
                    <m:r>
                      <a:rPr kumimoji="1" lang="en-US" altLang="zh-CN" i="1" dirty="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𝛼</m:t>
                    </m:r>
                    <m:r>
                      <a:rPr kumimoji="1" lang="en-US" altLang="zh-CN" i="1" baseline="-25000" dirty="0" smtClean="0">
                        <a:solidFill>
                          <a:srgbClr val="000000"/>
                        </a:solidFill>
                        <a:latin typeface="Cambria Math" panose="02040503050406030204" pitchFamily="18" charset="0"/>
                        <a:cs typeface="Arial" panose="020B0604020202020204" pitchFamily="34" charset="0"/>
                      </a:rPr>
                      <m:t>𝑡</m:t>
                    </m:r>
                  </m:oMath>
                </a14:m>
                <a:endParaRPr kumimoji="1" lang="en-US" altLang="zh-CN" sz="2400" dirty="0">
                  <a:solidFill>
                    <a:srgbClr val="000000"/>
                  </a:solidFill>
                  <a:latin typeface="Times" pitchFamily="2" charset="0"/>
                  <a:cs typeface="Arial" panose="020B0604020202020204" pitchFamily="34" charset="0"/>
                </a:endParaRPr>
              </a:p>
            </p:txBody>
          </p:sp>
        </mc:Choice>
        <mc:Fallback xmlns="">
          <p:sp>
            <p:nvSpPr>
              <p:cNvPr id="17" name="Rectangle 16">
                <a:extLst>
                  <a:ext uri="{FF2B5EF4-FFF2-40B4-BE49-F238E27FC236}">
                    <a16:creationId xmlns:a16="http://schemas.microsoft.com/office/drawing/2014/main" id="{7863A68E-9B13-E64D-886F-F8CC29FB7E9C}"/>
                  </a:ext>
                </a:extLst>
              </p:cNvPr>
              <p:cNvSpPr>
                <a:spLocks noRot="1" noChangeAspect="1" noMove="1" noResize="1" noEditPoints="1" noAdjustHandles="1" noChangeArrowheads="1" noChangeShapeType="1" noTextEdit="1"/>
              </p:cNvSpPr>
              <p:nvPr/>
            </p:nvSpPr>
            <p:spPr>
              <a:xfrm>
                <a:off x="4648200" y="1399355"/>
                <a:ext cx="5181600" cy="5230045"/>
              </a:xfrm>
              <a:prstGeom prst="rect">
                <a:avLst/>
              </a:prstGeom>
              <a:blipFill>
                <a:blip r:embed="rId4"/>
                <a:stretch>
                  <a:fillRect/>
                </a:stretch>
              </a:blipFill>
              <a:ln w="28575" cmpd="sng">
                <a:solidFill>
                  <a:srgbClr val="C00000"/>
                </a:solidFill>
                <a:prstDash val="sysDash"/>
              </a:ln>
            </p:spPr>
            <p:txBody>
              <a:bodyPr/>
              <a:lstStyle/>
              <a:p>
                <a:r>
                  <a:rPr lang="zh-CN" altLang="en-US">
                    <a:noFill/>
                  </a:rPr>
                  <a:t> </a:t>
                </a:r>
              </a:p>
            </p:txBody>
          </p:sp>
        </mc:Fallback>
      </mc:AlternateContent>
      <p:cxnSp>
        <p:nvCxnSpPr>
          <p:cNvPr id="23" name="Straight Connector 22">
            <a:extLst>
              <a:ext uri="{FF2B5EF4-FFF2-40B4-BE49-F238E27FC236}">
                <a16:creationId xmlns:a16="http://schemas.microsoft.com/office/drawing/2014/main" id="{56087C22-D639-044A-8050-DD0A0C36C555}"/>
              </a:ext>
            </a:extLst>
          </p:cNvPr>
          <p:cNvCxnSpPr/>
          <p:nvPr/>
        </p:nvCxnSpPr>
        <p:spPr>
          <a:xfrm>
            <a:off x="6248400" y="3276600"/>
            <a:ext cx="452770" cy="0"/>
          </a:xfrm>
          <a:prstGeom prst="line">
            <a:avLst/>
          </a:prstGeom>
          <a:ln w="28575">
            <a:solidFill>
              <a:schemeClr val="accent2"/>
            </a:solidFill>
          </a:ln>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415E456F-F4EE-8E4B-83EC-6B8B58549A6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00163" y="1835542"/>
            <a:ext cx="3879268" cy="2431658"/>
          </a:xfrm>
          <a:prstGeom prst="rect">
            <a:avLst/>
          </a:prstGeom>
        </p:spPr>
      </p:pic>
      <p:cxnSp>
        <p:nvCxnSpPr>
          <p:cNvPr id="13" name="Straight Connector 12">
            <a:extLst>
              <a:ext uri="{FF2B5EF4-FFF2-40B4-BE49-F238E27FC236}">
                <a16:creationId xmlns:a16="http://schemas.microsoft.com/office/drawing/2014/main" id="{5099F8DA-91C4-2746-9E4A-11632E8A67C3}"/>
              </a:ext>
            </a:extLst>
          </p:cNvPr>
          <p:cNvCxnSpPr>
            <a:cxnSpLocks/>
            <a:stCxn id="20" idx="3"/>
          </p:cNvCxnSpPr>
          <p:nvPr/>
        </p:nvCxnSpPr>
        <p:spPr>
          <a:xfrm flipV="1">
            <a:off x="4052559" y="3048000"/>
            <a:ext cx="595641" cy="19050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3D07AE87-6B98-8B48-A846-EBF1CBB69EEA}"/>
              </a:ext>
            </a:extLst>
          </p:cNvPr>
          <p:cNvSpPr/>
          <p:nvPr/>
        </p:nvSpPr>
        <p:spPr>
          <a:xfrm>
            <a:off x="923930" y="2590800"/>
            <a:ext cx="3128629" cy="1295400"/>
          </a:xfrm>
          <a:prstGeom prst="rect">
            <a:avLst/>
          </a:prstGeom>
          <a:solidFill>
            <a:srgbClr val="FFFFFF">
              <a:alpha val="0"/>
            </a:srgbClr>
          </a:solidFill>
          <a:ln w="28575" cmpd="sng">
            <a:solidFill>
              <a:srgbClr val="C0000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en-US" altLang="zh-CN" dirty="0">
              <a:solidFill>
                <a:srgbClr val="000000"/>
              </a:solidFill>
              <a:latin typeface="Arial" panose="020B0604020202020204" pitchFamily="34" charset="0"/>
              <a:cs typeface="Arial" panose="020B0604020202020204" pitchFamily="34" charset="0"/>
            </a:endParaRPr>
          </a:p>
        </p:txBody>
      </p:sp>
      <p:pic>
        <p:nvPicPr>
          <p:cNvPr id="26" name="Picture 25">
            <a:extLst>
              <a:ext uri="{FF2B5EF4-FFF2-40B4-BE49-F238E27FC236}">
                <a16:creationId xmlns:a16="http://schemas.microsoft.com/office/drawing/2014/main" id="{46BDEEEC-2AD0-734E-BC16-20B49A55FBA0}"/>
              </a:ext>
            </a:extLst>
          </p:cNvPr>
          <p:cNvPicPr>
            <a:picLocks noChangeAspect="1"/>
          </p:cNvPicPr>
          <p:nvPr/>
        </p:nvPicPr>
        <p:blipFill>
          <a:blip r:embed="rId6"/>
          <a:stretch>
            <a:fillRect/>
          </a:stretch>
        </p:blipFill>
        <p:spPr>
          <a:xfrm>
            <a:off x="5235724" y="4191000"/>
            <a:ext cx="4052603" cy="1246955"/>
          </a:xfrm>
          <a:prstGeom prst="rect">
            <a:avLst/>
          </a:prstGeom>
        </p:spPr>
      </p:pic>
      <p:sp>
        <p:nvSpPr>
          <p:cNvPr id="15" name="Title 1">
            <a:extLst>
              <a:ext uri="{FF2B5EF4-FFF2-40B4-BE49-F238E27FC236}">
                <a16:creationId xmlns:a16="http://schemas.microsoft.com/office/drawing/2014/main" id="{1703BBCE-FDFE-3448-B079-BAD178B13911}"/>
              </a:ext>
            </a:extLst>
          </p:cNvPr>
          <p:cNvSpPr txBox="1">
            <a:spLocks/>
          </p:cNvSpPr>
          <p:nvPr/>
        </p:nvSpPr>
        <p:spPr bwMode="auto">
          <a:xfrm>
            <a:off x="288132" y="152400"/>
            <a:ext cx="9329736" cy="124695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chemeClr val="tx2"/>
                </a:solidFill>
                <a:latin typeface="+mj-lt"/>
                <a:ea typeface="+mj-ea"/>
                <a:cs typeface="+mj-cs"/>
              </a:defRPr>
            </a:lvl1pPr>
            <a:lvl2pPr algn="ctr" rtl="0" eaLnBrk="1" fontAlgn="base" hangingPunct="1">
              <a:spcBef>
                <a:spcPct val="0"/>
              </a:spcBef>
              <a:spcAft>
                <a:spcPct val="0"/>
              </a:spcAft>
              <a:defRPr sz="4000">
                <a:solidFill>
                  <a:schemeClr val="tx2"/>
                </a:solidFill>
                <a:latin typeface="Arial" charset="0"/>
                <a:ea typeface="宋体" pitchFamily="2" charset="-122"/>
              </a:defRPr>
            </a:lvl2pPr>
            <a:lvl3pPr algn="ctr" rtl="0" eaLnBrk="1" fontAlgn="base" hangingPunct="1">
              <a:spcBef>
                <a:spcPct val="0"/>
              </a:spcBef>
              <a:spcAft>
                <a:spcPct val="0"/>
              </a:spcAft>
              <a:defRPr sz="4000">
                <a:solidFill>
                  <a:schemeClr val="tx2"/>
                </a:solidFill>
                <a:latin typeface="Arial" charset="0"/>
                <a:ea typeface="宋体" pitchFamily="2" charset="-122"/>
              </a:defRPr>
            </a:lvl3pPr>
            <a:lvl4pPr algn="ctr" rtl="0" eaLnBrk="1" fontAlgn="base" hangingPunct="1">
              <a:spcBef>
                <a:spcPct val="0"/>
              </a:spcBef>
              <a:spcAft>
                <a:spcPct val="0"/>
              </a:spcAft>
              <a:defRPr sz="4000">
                <a:solidFill>
                  <a:schemeClr val="tx2"/>
                </a:solidFill>
                <a:latin typeface="Arial" charset="0"/>
                <a:ea typeface="宋体" pitchFamily="2" charset="-122"/>
              </a:defRPr>
            </a:lvl4pPr>
            <a:lvl5pPr algn="ctr" rtl="0" eaLnBrk="1" fontAlgn="base" hangingPunct="1">
              <a:spcBef>
                <a:spcPct val="0"/>
              </a:spcBef>
              <a:spcAft>
                <a:spcPct val="0"/>
              </a:spcAft>
              <a:defRPr sz="4000">
                <a:solidFill>
                  <a:schemeClr val="tx2"/>
                </a:solidFill>
                <a:latin typeface="Arial" charset="0"/>
                <a:ea typeface="宋体" pitchFamily="2" charset="-122"/>
              </a:defRPr>
            </a:lvl5pPr>
            <a:lvl6pPr marL="457200" algn="ctr" rtl="0" eaLnBrk="1" fontAlgn="base" hangingPunct="1">
              <a:spcBef>
                <a:spcPct val="0"/>
              </a:spcBef>
              <a:spcAft>
                <a:spcPct val="0"/>
              </a:spcAft>
              <a:defRPr sz="4000">
                <a:solidFill>
                  <a:schemeClr val="tx2"/>
                </a:solidFill>
                <a:latin typeface="Arial" charset="0"/>
                <a:ea typeface="宋体" pitchFamily="2" charset="-122"/>
              </a:defRPr>
            </a:lvl6pPr>
            <a:lvl7pPr marL="914400" algn="ctr" rtl="0" eaLnBrk="1" fontAlgn="base" hangingPunct="1">
              <a:spcBef>
                <a:spcPct val="0"/>
              </a:spcBef>
              <a:spcAft>
                <a:spcPct val="0"/>
              </a:spcAft>
              <a:defRPr sz="4000">
                <a:solidFill>
                  <a:schemeClr val="tx2"/>
                </a:solidFill>
                <a:latin typeface="Arial" charset="0"/>
                <a:ea typeface="宋体" pitchFamily="2" charset="-122"/>
              </a:defRPr>
            </a:lvl7pPr>
            <a:lvl8pPr marL="1371600" algn="ctr" rtl="0" eaLnBrk="1" fontAlgn="base" hangingPunct="1">
              <a:spcBef>
                <a:spcPct val="0"/>
              </a:spcBef>
              <a:spcAft>
                <a:spcPct val="0"/>
              </a:spcAft>
              <a:defRPr sz="4000">
                <a:solidFill>
                  <a:schemeClr val="tx2"/>
                </a:solidFill>
                <a:latin typeface="Arial" charset="0"/>
                <a:ea typeface="宋体" pitchFamily="2" charset="-122"/>
              </a:defRPr>
            </a:lvl8pPr>
            <a:lvl9pPr marL="1828800" algn="ctr" rtl="0" eaLnBrk="1" fontAlgn="base" hangingPunct="1">
              <a:spcBef>
                <a:spcPct val="0"/>
              </a:spcBef>
              <a:spcAft>
                <a:spcPct val="0"/>
              </a:spcAft>
              <a:defRPr sz="4000">
                <a:solidFill>
                  <a:schemeClr val="tx2"/>
                </a:solidFill>
                <a:latin typeface="Arial" charset="0"/>
                <a:ea typeface="宋体" pitchFamily="2" charset="-122"/>
              </a:defRPr>
            </a:lvl9pPr>
          </a:lstStyle>
          <a:p>
            <a:r>
              <a:rPr lang="en-US" altLang="zh-CN" sz="3200" b="1" kern="0" dirty="0">
                <a:solidFill>
                  <a:srgbClr val="000000"/>
                </a:solidFill>
                <a:latin typeface="Times" pitchFamily="2" charset="0"/>
                <a:ea typeface="黑体"/>
                <a:cs typeface="Arial" panose="020B0604020202020204" pitchFamily="34" charset="0"/>
              </a:rPr>
              <a:t>HEBR:</a:t>
            </a:r>
            <a:r>
              <a:rPr lang="zh-CN" altLang="en-US" sz="3200" b="1" kern="0" dirty="0">
                <a:solidFill>
                  <a:srgbClr val="000000"/>
                </a:solidFill>
                <a:latin typeface="Times" pitchFamily="2" charset="0"/>
                <a:ea typeface="黑体"/>
                <a:cs typeface="Arial" panose="020B0604020202020204" pitchFamily="34" charset="0"/>
              </a:rPr>
              <a:t> </a:t>
            </a:r>
            <a:r>
              <a:rPr lang="en-US" altLang="zh-CN" sz="3200" b="1" kern="0" dirty="0">
                <a:solidFill>
                  <a:srgbClr val="000000"/>
                </a:solidFill>
                <a:latin typeface="Times" pitchFamily="2" charset="0"/>
                <a:ea typeface="黑体"/>
                <a:cs typeface="Arial" panose="020B0604020202020204" pitchFamily="34" charset="0"/>
              </a:rPr>
              <a:t>Hierarchical </a:t>
            </a:r>
            <a:r>
              <a:rPr lang="en-US" sz="3200" b="1" kern="0" dirty="0">
                <a:solidFill>
                  <a:srgbClr val="000000"/>
                </a:solidFill>
                <a:latin typeface="Times" pitchFamily="2" charset="0"/>
                <a:ea typeface="黑体"/>
                <a:cs typeface="Arial" panose="020B0604020202020204" pitchFamily="34" charset="0"/>
              </a:rPr>
              <a:t>Electricity-theft </a:t>
            </a:r>
            <a:br>
              <a:rPr lang="en-US" sz="3200" b="1" kern="0" dirty="0">
                <a:solidFill>
                  <a:srgbClr val="000000"/>
                </a:solidFill>
                <a:latin typeface="Times" pitchFamily="2" charset="0"/>
                <a:ea typeface="黑体"/>
                <a:cs typeface="Arial" panose="020B0604020202020204" pitchFamily="34" charset="0"/>
              </a:rPr>
            </a:br>
            <a:r>
              <a:rPr lang="en-US" sz="3200" b="1" kern="0" dirty="0">
                <a:solidFill>
                  <a:srgbClr val="000000"/>
                </a:solidFill>
                <a:latin typeface="Times" pitchFamily="2" charset="0"/>
                <a:ea typeface="黑体"/>
                <a:cs typeface="Arial" panose="020B0604020202020204" pitchFamily="34" charset="0"/>
              </a:rPr>
              <a:t>Behavior Recognition</a:t>
            </a:r>
            <a:endParaRPr lang="en-US" sz="3200" kern="0" dirty="0">
              <a:latin typeface="Times" pitchFamily="2" charset="0"/>
              <a:cs typeface="Arial" panose="020B0604020202020204" pitchFamily="34" charset="0"/>
            </a:endParaRPr>
          </a:p>
        </p:txBody>
      </p:sp>
    </p:spTree>
    <p:extLst>
      <p:ext uri="{BB962C8B-B14F-4D97-AF65-F5344CB8AC3E}">
        <p14:creationId xmlns:p14="http://schemas.microsoft.com/office/powerpoint/2010/main" val="31198927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9" presetClass="entr" presetSubtype="0" fill="hold" nodeType="withEffect">
                                  <p:stCondLst>
                                    <p:cond delay="0"/>
                                  </p:stCondLst>
                                  <p:childTnLst>
                                    <p:set>
                                      <p:cBhvr>
                                        <p:cTn id="9" dur="1" fill="hold">
                                          <p:stCondLst>
                                            <p:cond delay="0"/>
                                          </p:stCondLst>
                                        </p:cTn>
                                        <p:tgtEl>
                                          <p:spTgt spid="17">
                                            <p:txEl>
                                              <p:pRg st="11" end="11"/>
                                            </p:txEl>
                                          </p:spTgt>
                                        </p:tgtEl>
                                        <p:attrNameLst>
                                          <p:attrName>style.visibility</p:attrName>
                                        </p:attrNameLst>
                                      </p:cBhvr>
                                      <p:to>
                                        <p:strVal val="visible"/>
                                      </p:to>
                                    </p:set>
                                    <p:animEffect transition="in" filter="dissolve">
                                      <p:cBhvr>
                                        <p:cTn id="10" dur="500"/>
                                        <p:tgtEl>
                                          <p:spTgt spid="17">
                                            <p:txEl>
                                              <p:pRg st="11" end="1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7">
                                            <p:txEl>
                                              <p:pRg st="12" end="12"/>
                                            </p:txEl>
                                          </p:spTgt>
                                        </p:tgtEl>
                                        <p:attrNameLst>
                                          <p:attrName>style.visibility</p:attrName>
                                        </p:attrNameLst>
                                      </p:cBhvr>
                                      <p:to>
                                        <p:strVal val="visible"/>
                                      </p:to>
                                    </p:set>
                                    <p:animEffect transition="in" filter="dissolve">
                                      <p:cBhvr>
                                        <p:cTn id="13" dur="500"/>
                                        <p:tgtEl>
                                          <p:spTgt spid="17">
                                            <p:txEl>
                                              <p:pRg st="12" end="1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7">
                                            <p:txEl>
                                              <p:pRg st="13" end="13"/>
                                            </p:txEl>
                                          </p:spTgt>
                                        </p:tgtEl>
                                        <p:attrNameLst>
                                          <p:attrName>style.visibility</p:attrName>
                                        </p:attrNameLst>
                                      </p:cBhvr>
                                      <p:to>
                                        <p:strVal val="visible"/>
                                      </p:to>
                                    </p:set>
                                    <p:animEffect transition="in" filter="dissolve">
                                      <p:cBhvr>
                                        <p:cTn id="16" dur="500"/>
                                        <p:tgtEl>
                                          <p:spTgt spid="1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FE53CB1-212B-994E-9FB5-4FBB2346548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2708" y="1759342"/>
            <a:ext cx="6452937" cy="4198612"/>
          </a:xfrm>
          <a:prstGeom prst="rect">
            <a:avLst/>
          </a:prstGeom>
        </p:spPr>
      </p:pic>
      <p:sp>
        <p:nvSpPr>
          <p:cNvPr id="17" name="Rectangle 16">
            <a:extLst>
              <a:ext uri="{FF2B5EF4-FFF2-40B4-BE49-F238E27FC236}">
                <a16:creationId xmlns:a16="http://schemas.microsoft.com/office/drawing/2014/main" id="{7863A68E-9B13-E64D-886F-F8CC29FB7E9C}"/>
              </a:ext>
            </a:extLst>
          </p:cNvPr>
          <p:cNvSpPr/>
          <p:nvPr/>
        </p:nvSpPr>
        <p:spPr>
          <a:xfrm>
            <a:off x="4833782" y="1399355"/>
            <a:ext cx="4996018" cy="5230045"/>
          </a:xfrm>
          <a:prstGeom prst="rect">
            <a:avLst/>
          </a:prstGeom>
          <a:solidFill>
            <a:srgbClr val="FFFFFF"/>
          </a:solidFill>
          <a:ln w="28575" cmpd="sng">
            <a:solidFill>
              <a:srgbClr val="C00000"/>
            </a:solidFill>
            <a:prstDash val="sysDash"/>
          </a:ln>
        </p:spPr>
        <p:style>
          <a:lnRef idx="1">
            <a:schemeClr val="accent1"/>
          </a:lnRef>
          <a:fillRef idx="3">
            <a:schemeClr val="accent1"/>
          </a:fillRef>
          <a:effectRef idx="2">
            <a:schemeClr val="accent1"/>
          </a:effectRef>
          <a:fontRef idx="minor">
            <a:schemeClr val="lt1"/>
          </a:fontRef>
        </p:style>
        <p:txBody>
          <a:bodyPr rtlCol="0" anchor="t" anchorCtr="0"/>
          <a:lstStyle/>
          <a:p>
            <a:r>
              <a:rPr kumimoji="1" lang="zh-CN" altLang="en-US" sz="2400" dirty="0">
                <a:solidFill>
                  <a:srgbClr val="000000"/>
                </a:solidFill>
                <a:latin typeface="Times" pitchFamily="2" charset="0"/>
                <a:cs typeface="Arial" panose="020B0604020202020204" pitchFamily="34" charset="0"/>
              </a:rPr>
              <a:t> </a:t>
            </a:r>
            <a:r>
              <a:rPr kumimoji="1" lang="en-US" altLang="zh-CN" sz="2400" dirty="0">
                <a:solidFill>
                  <a:srgbClr val="000000"/>
                </a:solidFill>
                <a:latin typeface="Times" pitchFamily="2" charset="0"/>
                <a:cs typeface="Arial" panose="020B0604020202020204" pitchFamily="34" charset="0"/>
              </a:rPr>
              <a:t>Multi-step fusion mechanism</a:t>
            </a:r>
          </a:p>
          <a:p>
            <a:endParaRPr kumimoji="1" lang="en-US" altLang="zh-CN" sz="2400" dirty="0">
              <a:solidFill>
                <a:srgbClr val="000000"/>
              </a:solidFill>
              <a:latin typeface="Times" pitchFamily="2" charset="0"/>
              <a:cs typeface="Arial" panose="020B0604020202020204" pitchFamily="34" charset="0"/>
            </a:endParaRPr>
          </a:p>
          <a:p>
            <a:endParaRPr kumimoji="1" lang="en-US" altLang="zh-CN" sz="2400" dirty="0">
              <a:solidFill>
                <a:srgbClr val="000000"/>
              </a:solidFill>
              <a:latin typeface="Times" pitchFamily="2" charset="0"/>
              <a:cs typeface="Arial" panose="020B0604020202020204" pitchFamily="34" charset="0"/>
            </a:endParaRPr>
          </a:p>
          <a:p>
            <a:endParaRPr kumimoji="1" lang="en-US" altLang="zh-CN" sz="2400" dirty="0">
              <a:solidFill>
                <a:srgbClr val="000000"/>
              </a:solidFill>
              <a:latin typeface="Times" pitchFamily="2" charset="0"/>
              <a:cs typeface="Arial" panose="020B0604020202020204" pitchFamily="34" charset="0"/>
            </a:endParaRPr>
          </a:p>
          <a:p>
            <a:endParaRPr kumimoji="1" lang="en-US" altLang="zh-CN" sz="2400" dirty="0">
              <a:solidFill>
                <a:srgbClr val="000000"/>
              </a:solidFill>
              <a:latin typeface="Times" pitchFamily="2" charset="0"/>
              <a:cs typeface="Arial" panose="020B0604020202020204" pitchFamily="34" charset="0"/>
            </a:endParaRPr>
          </a:p>
          <a:p>
            <a:endParaRPr kumimoji="1" lang="en-US" altLang="zh-CN" sz="2400" dirty="0">
              <a:solidFill>
                <a:srgbClr val="000000"/>
              </a:solidFill>
              <a:latin typeface="Times" pitchFamily="2" charset="0"/>
              <a:cs typeface="Arial" panose="020B0604020202020204" pitchFamily="34" charset="0"/>
            </a:endParaRPr>
          </a:p>
          <a:p>
            <a:endParaRPr kumimoji="1" lang="en-US" altLang="zh-CN" sz="2400" dirty="0">
              <a:solidFill>
                <a:srgbClr val="000000"/>
              </a:solidFill>
              <a:latin typeface="Times" pitchFamily="2" charset="0"/>
              <a:cs typeface="Arial" panose="020B0604020202020204" pitchFamily="34" charset="0"/>
            </a:endParaRPr>
          </a:p>
          <a:p>
            <a:endParaRPr kumimoji="1" lang="en-US" altLang="zh-CN" sz="2400" dirty="0">
              <a:solidFill>
                <a:srgbClr val="000000"/>
              </a:solidFill>
              <a:latin typeface="Times" pitchFamily="2" charset="0"/>
              <a:cs typeface="Arial" panose="020B0604020202020204" pitchFamily="34" charset="0"/>
            </a:endParaRPr>
          </a:p>
          <a:p>
            <a:endParaRPr kumimoji="1" lang="en-US" altLang="zh-CN" sz="2400" dirty="0">
              <a:solidFill>
                <a:srgbClr val="000000"/>
              </a:solidFill>
              <a:latin typeface="Times" pitchFamily="2" charset="0"/>
              <a:cs typeface="Arial" panose="020B0604020202020204" pitchFamily="34" charset="0"/>
            </a:endParaRPr>
          </a:p>
          <a:p>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Temporal</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attention highlight</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the</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C00000"/>
                </a:solidFill>
                <a:latin typeface="Times" pitchFamily="2" charset="0"/>
                <a:cs typeface="Arial" panose="020B0604020202020204" pitchFamily="34" charset="0"/>
              </a:rPr>
              <a:t>significance</a:t>
            </a:r>
            <a:r>
              <a:rPr kumimoji="1" lang="en-US" altLang="zh-CN" dirty="0">
                <a:solidFill>
                  <a:srgbClr val="000000"/>
                </a:solidFill>
                <a:latin typeface="Times" pitchFamily="2" charset="0"/>
                <a:cs typeface="Arial" panose="020B0604020202020204" pitchFamily="34" charset="0"/>
              </a:rPr>
              <a:t> of the fused information at</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different time step:</a:t>
            </a:r>
            <a:endParaRPr kumimoji="1" lang="en-US" altLang="zh-CN" sz="2400" dirty="0">
              <a:solidFill>
                <a:srgbClr val="000000"/>
              </a:solidFill>
              <a:latin typeface="Times" pitchFamily="2" charset="0"/>
              <a:cs typeface="Arial" panose="020B0604020202020204" pitchFamily="34" charset="0"/>
            </a:endParaRPr>
          </a:p>
        </p:txBody>
      </p:sp>
      <p:cxnSp>
        <p:nvCxnSpPr>
          <p:cNvPr id="23" name="Straight Connector 22">
            <a:extLst>
              <a:ext uri="{FF2B5EF4-FFF2-40B4-BE49-F238E27FC236}">
                <a16:creationId xmlns:a16="http://schemas.microsoft.com/office/drawing/2014/main" id="{56087C22-D639-044A-8050-DD0A0C36C555}"/>
              </a:ext>
            </a:extLst>
          </p:cNvPr>
          <p:cNvCxnSpPr/>
          <p:nvPr/>
        </p:nvCxnSpPr>
        <p:spPr>
          <a:xfrm>
            <a:off x="6248400" y="3276600"/>
            <a:ext cx="452770" cy="0"/>
          </a:xfrm>
          <a:prstGeom prst="line">
            <a:avLst/>
          </a:prstGeom>
          <a:ln w="28575">
            <a:solidFill>
              <a:schemeClr val="accent2"/>
            </a:solidFill>
          </a:ln>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415E456F-F4EE-8E4B-83EC-6B8B58549A6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93332" y="1835542"/>
            <a:ext cx="3879268" cy="2431658"/>
          </a:xfrm>
          <a:prstGeom prst="rect">
            <a:avLst/>
          </a:prstGeom>
        </p:spPr>
      </p:pic>
      <p:cxnSp>
        <p:nvCxnSpPr>
          <p:cNvPr id="13" name="Straight Connector 12">
            <a:extLst>
              <a:ext uri="{FF2B5EF4-FFF2-40B4-BE49-F238E27FC236}">
                <a16:creationId xmlns:a16="http://schemas.microsoft.com/office/drawing/2014/main" id="{5099F8DA-91C4-2746-9E4A-11632E8A67C3}"/>
              </a:ext>
            </a:extLst>
          </p:cNvPr>
          <p:cNvCxnSpPr>
            <a:cxnSpLocks/>
            <a:stCxn id="20" idx="3"/>
          </p:cNvCxnSpPr>
          <p:nvPr/>
        </p:nvCxnSpPr>
        <p:spPr>
          <a:xfrm flipV="1">
            <a:off x="4052559" y="3127191"/>
            <a:ext cx="781222" cy="111309"/>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3D07AE87-6B98-8B48-A846-EBF1CBB69EEA}"/>
              </a:ext>
            </a:extLst>
          </p:cNvPr>
          <p:cNvSpPr/>
          <p:nvPr/>
        </p:nvSpPr>
        <p:spPr>
          <a:xfrm>
            <a:off x="923930" y="2590800"/>
            <a:ext cx="3128629" cy="1295400"/>
          </a:xfrm>
          <a:prstGeom prst="rect">
            <a:avLst/>
          </a:prstGeom>
          <a:solidFill>
            <a:srgbClr val="FFFFFF">
              <a:alpha val="0"/>
            </a:srgbClr>
          </a:solidFill>
          <a:ln w="28575" cmpd="sng">
            <a:solidFill>
              <a:srgbClr val="C0000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en-US" altLang="zh-CN" dirty="0">
              <a:solidFill>
                <a:srgbClr val="000000"/>
              </a:solidFill>
              <a:latin typeface="Arial" panose="020B0604020202020204" pitchFamily="34" charset="0"/>
              <a:cs typeface="Arial" panose="020B0604020202020204" pitchFamily="34" charset="0"/>
            </a:endParaRPr>
          </a:p>
        </p:txBody>
      </p:sp>
      <p:sp>
        <p:nvSpPr>
          <p:cNvPr id="15" name="Title 1">
            <a:extLst>
              <a:ext uri="{FF2B5EF4-FFF2-40B4-BE49-F238E27FC236}">
                <a16:creationId xmlns:a16="http://schemas.microsoft.com/office/drawing/2014/main" id="{1703BBCE-FDFE-3448-B079-BAD178B13911}"/>
              </a:ext>
            </a:extLst>
          </p:cNvPr>
          <p:cNvSpPr txBox="1">
            <a:spLocks/>
          </p:cNvSpPr>
          <p:nvPr/>
        </p:nvSpPr>
        <p:spPr bwMode="auto">
          <a:xfrm>
            <a:off x="288132" y="152400"/>
            <a:ext cx="9329736" cy="124695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chemeClr val="tx2"/>
                </a:solidFill>
                <a:latin typeface="+mj-lt"/>
                <a:ea typeface="+mj-ea"/>
                <a:cs typeface="+mj-cs"/>
              </a:defRPr>
            </a:lvl1pPr>
            <a:lvl2pPr algn="ctr" rtl="0" eaLnBrk="1" fontAlgn="base" hangingPunct="1">
              <a:spcBef>
                <a:spcPct val="0"/>
              </a:spcBef>
              <a:spcAft>
                <a:spcPct val="0"/>
              </a:spcAft>
              <a:defRPr sz="4000">
                <a:solidFill>
                  <a:schemeClr val="tx2"/>
                </a:solidFill>
                <a:latin typeface="Arial" charset="0"/>
                <a:ea typeface="宋体" pitchFamily="2" charset="-122"/>
              </a:defRPr>
            </a:lvl2pPr>
            <a:lvl3pPr algn="ctr" rtl="0" eaLnBrk="1" fontAlgn="base" hangingPunct="1">
              <a:spcBef>
                <a:spcPct val="0"/>
              </a:spcBef>
              <a:spcAft>
                <a:spcPct val="0"/>
              </a:spcAft>
              <a:defRPr sz="4000">
                <a:solidFill>
                  <a:schemeClr val="tx2"/>
                </a:solidFill>
                <a:latin typeface="Arial" charset="0"/>
                <a:ea typeface="宋体" pitchFamily="2" charset="-122"/>
              </a:defRPr>
            </a:lvl3pPr>
            <a:lvl4pPr algn="ctr" rtl="0" eaLnBrk="1" fontAlgn="base" hangingPunct="1">
              <a:spcBef>
                <a:spcPct val="0"/>
              </a:spcBef>
              <a:spcAft>
                <a:spcPct val="0"/>
              </a:spcAft>
              <a:defRPr sz="4000">
                <a:solidFill>
                  <a:schemeClr val="tx2"/>
                </a:solidFill>
                <a:latin typeface="Arial" charset="0"/>
                <a:ea typeface="宋体" pitchFamily="2" charset="-122"/>
              </a:defRPr>
            </a:lvl4pPr>
            <a:lvl5pPr algn="ctr" rtl="0" eaLnBrk="1" fontAlgn="base" hangingPunct="1">
              <a:spcBef>
                <a:spcPct val="0"/>
              </a:spcBef>
              <a:spcAft>
                <a:spcPct val="0"/>
              </a:spcAft>
              <a:defRPr sz="4000">
                <a:solidFill>
                  <a:schemeClr val="tx2"/>
                </a:solidFill>
                <a:latin typeface="Arial" charset="0"/>
                <a:ea typeface="宋体" pitchFamily="2" charset="-122"/>
              </a:defRPr>
            </a:lvl5pPr>
            <a:lvl6pPr marL="457200" algn="ctr" rtl="0" eaLnBrk="1" fontAlgn="base" hangingPunct="1">
              <a:spcBef>
                <a:spcPct val="0"/>
              </a:spcBef>
              <a:spcAft>
                <a:spcPct val="0"/>
              </a:spcAft>
              <a:defRPr sz="4000">
                <a:solidFill>
                  <a:schemeClr val="tx2"/>
                </a:solidFill>
                <a:latin typeface="Arial" charset="0"/>
                <a:ea typeface="宋体" pitchFamily="2" charset="-122"/>
              </a:defRPr>
            </a:lvl6pPr>
            <a:lvl7pPr marL="914400" algn="ctr" rtl="0" eaLnBrk="1" fontAlgn="base" hangingPunct="1">
              <a:spcBef>
                <a:spcPct val="0"/>
              </a:spcBef>
              <a:spcAft>
                <a:spcPct val="0"/>
              </a:spcAft>
              <a:defRPr sz="4000">
                <a:solidFill>
                  <a:schemeClr val="tx2"/>
                </a:solidFill>
                <a:latin typeface="Arial" charset="0"/>
                <a:ea typeface="宋体" pitchFamily="2" charset="-122"/>
              </a:defRPr>
            </a:lvl7pPr>
            <a:lvl8pPr marL="1371600" algn="ctr" rtl="0" eaLnBrk="1" fontAlgn="base" hangingPunct="1">
              <a:spcBef>
                <a:spcPct val="0"/>
              </a:spcBef>
              <a:spcAft>
                <a:spcPct val="0"/>
              </a:spcAft>
              <a:defRPr sz="4000">
                <a:solidFill>
                  <a:schemeClr val="tx2"/>
                </a:solidFill>
                <a:latin typeface="Arial" charset="0"/>
                <a:ea typeface="宋体" pitchFamily="2" charset="-122"/>
              </a:defRPr>
            </a:lvl8pPr>
            <a:lvl9pPr marL="1828800" algn="ctr" rtl="0" eaLnBrk="1" fontAlgn="base" hangingPunct="1">
              <a:spcBef>
                <a:spcPct val="0"/>
              </a:spcBef>
              <a:spcAft>
                <a:spcPct val="0"/>
              </a:spcAft>
              <a:defRPr sz="4000">
                <a:solidFill>
                  <a:schemeClr val="tx2"/>
                </a:solidFill>
                <a:latin typeface="Arial" charset="0"/>
                <a:ea typeface="宋体" pitchFamily="2" charset="-122"/>
              </a:defRPr>
            </a:lvl9pPr>
          </a:lstStyle>
          <a:p>
            <a:r>
              <a:rPr lang="en-US" altLang="zh-CN" sz="3200" b="1" kern="0" dirty="0">
                <a:solidFill>
                  <a:srgbClr val="000000"/>
                </a:solidFill>
                <a:latin typeface="Times" pitchFamily="2" charset="0"/>
                <a:ea typeface="黑体"/>
                <a:cs typeface="Arial" panose="020B0604020202020204" pitchFamily="34" charset="0"/>
              </a:rPr>
              <a:t>HEBR:</a:t>
            </a:r>
            <a:r>
              <a:rPr lang="zh-CN" altLang="en-US" sz="3200" b="1" kern="0" dirty="0">
                <a:solidFill>
                  <a:srgbClr val="000000"/>
                </a:solidFill>
                <a:latin typeface="Times" pitchFamily="2" charset="0"/>
                <a:ea typeface="黑体"/>
                <a:cs typeface="Arial" panose="020B0604020202020204" pitchFamily="34" charset="0"/>
              </a:rPr>
              <a:t> </a:t>
            </a:r>
            <a:r>
              <a:rPr lang="en-US" altLang="zh-CN" sz="3200" b="1" kern="0" dirty="0">
                <a:solidFill>
                  <a:srgbClr val="000000"/>
                </a:solidFill>
                <a:latin typeface="Times" pitchFamily="2" charset="0"/>
                <a:ea typeface="黑体"/>
                <a:cs typeface="Arial" panose="020B0604020202020204" pitchFamily="34" charset="0"/>
              </a:rPr>
              <a:t>Hierarchical </a:t>
            </a:r>
            <a:r>
              <a:rPr lang="en-US" sz="3200" b="1" kern="0" dirty="0">
                <a:solidFill>
                  <a:srgbClr val="000000"/>
                </a:solidFill>
                <a:latin typeface="Times" pitchFamily="2" charset="0"/>
                <a:ea typeface="黑体"/>
                <a:cs typeface="Arial" panose="020B0604020202020204" pitchFamily="34" charset="0"/>
              </a:rPr>
              <a:t>Electricity-theft </a:t>
            </a:r>
            <a:br>
              <a:rPr lang="en-US" sz="3200" b="1" kern="0" dirty="0">
                <a:solidFill>
                  <a:srgbClr val="000000"/>
                </a:solidFill>
                <a:latin typeface="Times" pitchFamily="2" charset="0"/>
                <a:ea typeface="黑体"/>
                <a:cs typeface="Arial" panose="020B0604020202020204" pitchFamily="34" charset="0"/>
              </a:rPr>
            </a:br>
            <a:r>
              <a:rPr lang="en-US" sz="3200" b="1" kern="0" dirty="0">
                <a:solidFill>
                  <a:srgbClr val="000000"/>
                </a:solidFill>
                <a:latin typeface="Times" pitchFamily="2" charset="0"/>
                <a:ea typeface="黑体"/>
                <a:cs typeface="Arial" panose="020B0604020202020204" pitchFamily="34" charset="0"/>
              </a:rPr>
              <a:t>Behavior Recognition</a:t>
            </a:r>
            <a:endParaRPr lang="en-US" sz="3200" kern="0" dirty="0">
              <a:latin typeface="Times" pitchFamily="2" charset="0"/>
              <a:cs typeface="Arial" panose="020B0604020202020204" pitchFamily="34" charset="0"/>
            </a:endParaRPr>
          </a:p>
        </p:txBody>
      </p:sp>
      <p:sp>
        <p:nvSpPr>
          <p:cNvPr id="10" name="Rectangle 19">
            <a:extLst>
              <a:ext uri="{FF2B5EF4-FFF2-40B4-BE49-F238E27FC236}">
                <a16:creationId xmlns:a16="http://schemas.microsoft.com/office/drawing/2014/main" id="{9F6D7B76-6384-4545-B42A-58CBA0BE51E1}"/>
              </a:ext>
            </a:extLst>
          </p:cNvPr>
          <p:cNvSpPr/>
          <p:nvPr/>
        </p:nvSpPr>
        <p:spPr>
          <a:xfrm>
            <a:off x="7417726" y="1914733"/>
            <a:ext cx="880915" cy="1212458"/>
          </a:xfrm>
          <a:prstGeom prst="rect">
            <a:avLst/>
          </a:prstGeom>
          <a:solidFill>
            <a:srgbClr val="FFFFFF">
              <a:alpha val="0"/>
            </a:srgbClr>
          </a:solidFill>
          <a:ln w="28575" cmpd="sng">
            <a:solidFill>
              <a:srgbClr val="C0000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en-US" altLang="zh-CN" dirty="0">
              <a:solidFill>
                <a:srgbClr val="000000"/>
              </a:solidFill>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380D691D-6A00-4841-9BE1-7FA6ACA8D980}"/>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953000" y="4294067"/>
            <a:ext cx="4675504" cy="382422"/>
          </a:xfrm>
          <a:prstGeom prst="rect">
            <a:avLst/>
          </a:prstGeom>
        </p:spPr>
      </p:pic>
      <p:pic>
        <p:nvPicPr>
          <p:cNvPr id="6" name="图片 5">
            <a:extLst>
              <a:ext uri="{FF2B5EF4-FFF2-40B4-BE49-F238E27FC236}">
                <a16:creationId xmlns:a16="http://schemas.microsoft.com/office/drawing/2014/main" id="{D1A07169-DD1F-CF40-AD09-02F751C7742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459727" y="5401526"/>
            <a:ext cx="4158141" cy="1166589"/>
          </a:xfrm>
          <a:prstGeom prst="rect">
            <a:avLst/>
          </a:prstGeom>
        </p:spPr>
      </p:pic>
    </p:spTree>
    <p:extLst>
      <p:ext uri="{BB962C8B-B14F-4D97-AF65-F5344CB8AC3E}">
        <p14:creationId xmlns:p14="http://schemas.microsoft.com/office/powerpoint/2010/main" val="2140551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7">
                                            <p:txEl>
                                              <p:pRg st="9" end="9"/>
                                            </p:txEl>
                                          </p:spTgt>
                                        </p:tgtEl>
                                        <p:attrNameLst>
                                          <p:attrName>style.visibility</p:attrName>
                                        </p:attrNameLst>
                                      </p:cBhvr>
                                      <p:to>
                                        <p:strVal val="visible"/>
                                      </p:to>
                                    </p:set>
                                    <p:animEffect transition="in" filter="dissolve">
                                      <p:cBhvr>
                                        <p:cTn id="15" dur="500"/>
                                        <p:tgtEl>
                                          <p:spTgt spid="17">
                                            <p:txEl>
                                              <p:pRg st="9" end="9"/>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FE53CB1-212B-994E-9FB5-4FBB2346548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2708" y="1759342"/>
            <a:ext cx="6452937" cy="4198612"/>
          </a:xfrm>
          <a:prstGeom prst="rect">
            <a:avLst/>
          </a:prstGeom>
        </p:spPr>
      </p:pic>
      <p:sp>
        <p:nvSpPr>
          <p:cNvPr id="17" name="Rectangle 16">
            <a:extLst>
              <a:ext uri="{FF2B5EF4-FFF2-40B4-BE49-F238E27FC236}">
                <a16:creationId xmlns:a16="http://schemas.microsoft.com/office/drawing/2014/main" id="{7863A68E-9B13-E64D-886F-F8CC29FB7E9C}"/>
              </a:ext>
            </a:extLst>
          </p:cNvPr>
          <p:cNvSpPr/>
          <p:nvPr/>
        </p:nvSpPr>
        <p:spPr>
          <a:xfrm>
            <a:off x="4833782" y="1399355"/>
            <a:ext cx="4996018" cy="5230045"/>
          </a:xfrm>
          <a:prstGeom prst="rect">
            <a:avLst/>
          </a:prstGeom>
          <a:solidFill>
            <a:srgbClr val="FFFFFF"/>
          </a:solidFill>
          <a:ln w="28575" cmpd="sng">
            <a:solidFill>
              <a:srgbClr val="C00000"/>
            </a:solidFill>
            <a:prstDash val="sysDash"/>
          </a:ln>
        </p:spPr>
        <p:style>
          <a:lnRef idx="1">
            <a:schemeClr val="accent1"/>
          </a:lnRef>
          <a:fillRef idx="3">
            <a:schemeClr val="accent1"/>
          </a:fillRef>
          <a:effectRef idx="2">
            <a:schemeClr val="accent1"/>
          </a:effectRef>
          <a:fontRef idx="minor">
            <a:schemeClr val="lt1"/>
          </a:fontRef>
        </p:style>
        <p:txBody>
          <a:bodyPr rtlCol="0" anchor="t" anchorCtr="0"/>
          <a:lstStyle/>
          <a:p>
            <a:r>
              <a:rPr kumimoji="1" lang="zh-CN" altLang="en-US" sz="2400" dirty="0">
                <a:solidFill>
                  <a:srgbClr val="000000"/>
                </a:solidFill>
                <a:latin typeface="Times" pitchFamily="2" charset="0"/>
                <a:cs typeface="Arial" panose="020B0604020202020204" pitchFamily="34" charset="0"/>
              </a:rPr>
              <a:t> </a:t>
            </a:r>
            <a:r>
              <a:rPr kumimoji="1" lang="en-US" altLang="zh-CN" sz="2400" dirty="0">
                <a:solidFill>
                  <a:srgbClr val="000000"/>
                </a:solidFill>
                <a:latin typeface="Times" pitchFamily="2" charset="0"/>
                <a:cs typeface="Arial" panose="020B0604020202020204" pitchFamily="34" charset="0"/>
              </a:rPr>
              <a:t>Formulation</a:t>
            </a:r>
            <a:r>
              <a:rPr kumimoji="1" lang="zh-CN" altLang="en-US" sz="2400" dirty="0">
                <a:solidFill>
                  <a:srgbClr val="000000"/>
                </a:solidFill>
                <a:latin typeface="Times" pitchFamily="2" charset="0"/>
                <a:cs typeface="Arial" panose="020B0604020202020204" pitchFamily="34" charset="0"/>
              </a:rPr>
              <a:t> </a:t>
            </a:r>
            <a:r>
              <a:rPr kumimoji="1" lang="en-US" altLang="zh-CN" sz="2400" dirty="0">
                <a:solidFill>
                  <a:srgbClr val="000000"/>
                </a:solidFill>
                <a:latin typeface="Times" pitchFamily="2" charset="0"/>
                <a:cs typeface="Arial" panose="020B0604020202020204" pitchFamily="34" charset="0"/>
              </a:rPr>
              <a:t>and</a:t>
            </a:r>
            <a:r>
              <a:rPr kumimoji="1" lang="zh-CN" altLang="en-US" sz="2400" dirty="0">
                <a:solidFill>
                  <a:srgbClr val="000000"/>
                </a:solidFill>
                <a:latin typeface="Times" pitchFamily="2" charset="0"/>
                <a:cs typeface="Arial" panose="020B0604020202020204" pitchFamily="34" charset="0"/>
              </a:rPr>
              <a:t> </a:t>
            </a:r>
            <a:r>
              <a:rPr kumimoji="1" lang="en-US" altLang="zh-CN" sz="2400" dirty="0">
                <a:solidFill>
                  <a:srgbClr val="000000"/>
                </a:solidFill>
                <a:latin typeface="Times" pitchFamily="2" charset="0"/>
                <a:cs typeface="Arial" panose="020B0604020202020204" pitchFamily="34" charset="0"/>
              </a:rPr>
              <a:t>Learning</a:t>
            </a:r>
          </a:p>
          <a:p>
            <a:endParaRPr kumimoji="1" lang="en-US" altLang="zh-CN" sz="2400" dirty="0">
              <a:solidFill>
                <a:srgbClr val="000000"/>
              </a:solidFill>
              <a:latin typeface="Times" pitchFamily="2" charset="0"/>
              <a:cs typeface="Arial" panose="020B0604020202020204" pitchFamily="34" charset="0"/>
            </a:endParaRPr>
          </a:p>
          <a:p>
            <a:endParaRPr kumimoji="1" lang="en-US" altLang="zh-CN" sz="2400" dirty="0">
              <a:solidFill>
                <a:srgbClr val="000000"/>
              </a:solidFill>
              <a:latin typeface="Times" pitchFamily="2" charset="0"/>
              <a:cs typeface="Arial" panose="020B0604020202020204" pitchFamily="34" charset="0"/>
            </a:endParaRPr>
          </a:p>
          <a:p>
            <a:endParaRPr kumimoji="1" lang="en-US" altLang="zh-CN" sz="2400" dirty="0">
              <a:solidFill>
                <a:srgbClr val="000000"/>
              </a:solidFill>
              <a:latin typeface="Times" pitchFamily="2" charset="0"/>
              <a:cs typeface="Arial" panose="020B0604020202020204" pitchFamily="34" charset="0"/>
            </a:endParaRPr>
          </a:p>
          <a:p>
            <a:endParaRPr kumimoji="1" lang="en-US" altLang="zh-CN" sz="2400" dirty="0">
              <a:solidFill>
                <a:srgbClr val="000000"/>
              </a:solidFill>
              <a:latin typeface="Times" pitchFamily="2" charset="0"/>
              <a:cs typeface="Arial" panose="020B0604020202020204" pitchFamily="34" charset="0"/>
            </a:endParaRPr>
          </a:p>
          <a:p>
            <a:endParaRPr kumimoji="1" lang="en-US" altLang="zh-CN" sz="2400" dirty="0">
              <a:solidFill>
                <a:srgbClr val="000000"/>
              </a:solidFill>
              <a:latin typeface="Times" pitchFamily="2" charset="0"/>
              <a:cs typeface="Arial" panose="020B0604020202020204" pitchFamily="34" charset="0"/>
            </a:endParaRPr>
          </a:p>
          <a:p>
            <a:endParaRPr kumimoji="1" lang="en-US" altLang="zh-CN" sz="2400" dirty="0">
              <a:solidFill>
                <a:srgbClr val="000000"/>
              </a:solidFill>
              <a:latin typeface="Times" pitchFamily="2" charset="0"/>
              <a:cs typeface="Arial" panose="020B0604020202020204" pitchFamily="34" charset="0"/>
            </a:endParaRPr>
          </a:p>
          <a:p>
            <a:endParaRPr kumimoji="1" lang="en-US" altLang="zh-CN" sz="2400" dirty="0">
              <a:solidFill>
                <a:srgbClr val="000000"/>
              </a:solidFill>
              <a:latin typeface="Times" pitchFamily="2" charset="0"/>
              <a:cs typeface="Arial" panose="020B0604020202020204" pitchFamily="34" charset="0"/>
            </a:endParaRPr>
          </a:p>
          <a:p>
            <a:endParaRPr kumimoji="1" lang="en-US" altLang="zh-CN" sz="2400" dirty="0">
              <a:solidFill>
                <a:srgbClr val="000000"/>
              </a:solidFill>
              <a:latin typeface="Times" pitchFamily="2" charset="0"/>
              <a:cs typeface="Arial" panose="020B0604020202020204" pitchFamily="34" charset="0"/>
            </a:endParaRPr>
          </a:p>
          <a:p>
            <a:endParaRPr kumimoji="1" lang="en-US" altLang="zh-CN" dirty="0">
              <a:solidFill>
                <a:srgbClr val="000000"/>
              </a:solidFill>
              <a:latin typeface="Times" pitchFamily="2" charset="0"/>
              <a:cs typeface="Arial" panose="020B0604020202020204" pitchFamily="34" charset="0"/>
            </a:endParaRPr>
          </a:p>
          <a:p>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Binary cross-entropy</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loss:</a:t>
            </a:r>
          </a:p>
        </p:txBody>
      </p:sp>
      <p:sp>
        <p:nvSpPr>
          <p:cNvPr id="20" name="Rectangle 19">
            <a:extLst>
              <a:ext uri="{FF2B5EF4-FFF2-40B4-BE49-F238E27FC236}">
                <a16:creationId xmlns:a16="http://schemas.microsoft.com/office/drawing/2014/main" id="{3D07AE87-6B98-8B48-A846-EBF1CBB69EEA}"/>
              </a:ext>
            </a:extLst>
          </p:cNvPr>
          <p:cNvSpPr/>
          <p:nvPr/>
        </p:nvSpPr>
        <p:spPr>
          <a:xfrm>
            <a:off x="2133600" y="5562600"/>
            <a:ext cx="1872223" cy="533400"/>
          </a:xfrm>
          <a:prstGeom prst="rect">
            <a:avLst/>
          </a:prstGeom>
          <a:solidFill>
            <a:srgbClr val="FFFFFF">
              <a:alpha val="0"/>
            </a:srgbClr>
          </a:solidFill>
          <a:ln w="28575" cmpd="sng">
            <a:solidFill>
              <a:srgbClr val="C0000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en-US" altLang="zh-CN" dirty="0">
              <a:solidFill>
                <a:srgbClr val="000000"/>
              </a:solidFill>
              <a:latin typeface="Arial" panose="020B0604020202020204" pitchFamily="34" charset="0"/>
              <a:cs typeface="Arial" panose="020B0604020202020204" pitchFamily="34" charset="0"/>
            </a:endParaRPr>
          </a:p>
        </p:txBody>
      </p:sp>
      <p:sp>
        <p:nvSpPr>
          <p:cNvPr id="15" name="Title 1">
            <a:extLst>
              <a:ext uri="{FF2B5EF4-FFF2-40B4-BE49-F238E27FC236}">
                <a16:creationId xmlns:a16="http://schemas.microsoft.com/office/drawing/2014/main" id="{1703BBCE-FDFE-3448-B079-BAD178B13911}"/>
              </a:ext>
            </a:extLst>
          </p:cNvPr>
          <p:cNvSpPr txBox="1">
            <a:spLocks/>
          </p:cNvSpPr>
          <p:nvPr/>
        </p:nvSpPr>
        <p:spPr bwMode="auto">
          <a:xfrm>
            <a:off x="288132" y="152400"/>
            <a:ext cx="9329736" cy="124695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a:solidFill>
                  <a:schemeClr val="tx2"/>
                </a:solidFill>
                <a:latin typeface="+mj-lt"/>
                <a:ea typeface="+mj-ea"/>
                <a:cs typeface="+mj-cs"/>
              </a:defRPr>
            </a:lvl1pPr>
            <a:lvl2pPr algn="ctr" rtl="0" eaLnBrk="1" fontAlgn="base" hangingPunct="1">
              <a:spcBef>
                <a:spcPct val="0"/>
              </a:spcBef>
              <a:spcAft>
                <a:spcPct val="0"/>
              </a:spcAft>
              <a:defRPr sz="4000">
                <a:solidFill>
                  <a:schemeClr val="tx2"/>
                </a:solidFill>
                <a:latin typeface="Arial" charset="0"/>
                <a:ea typeface="宋体" pitchFamily="2" charset="-122"/>
              </a:defRPr>
            </a:lvl2pPr>
            <a:lvl3pPr algn="ctr" rtl="0" eaLnBrk="1" fontAlgn="base" hangingPunct="1">
              <a:spcBef>
                <a:spcPct val="0"/>
              </a:spcBef>
              <a:spcAft>
                <a:spcPct val="0"/>
              </a:spcAft>
              <a:defRPr sz="4000">
                <a:solidFill>
                  <a:schemeClr val="tx2"/>
                </a:solidFill>
                <a:latin typeface="Arial" charset="0"/>
                <a:ea typeface="宋体" pitchFamily="2" charset="-122"/>
              </a:defRPr>
            </a:lvl3pPr>
            <a:lvl4pPr algn="ctr" rtl="0" eaLnBrk="1" fontAlgn="base" hangingPunct="1">
              <a:spcBef>
                <a:spcPct val="0"/>
              </a:spcBef>
              <a:spcAft>
                <a:spcPct val="0"/>
              </a:spcAft>
              <a:defRPr sz="4000">
                <a:solidFill>
                  <a:schemeClr val="tx2"/>
                </a:solidFill>
                <a:latin typeface="Arial" charset="0"/>
                <a:ea typeface="宋体" pitchFamily="2" charset="-122"/>
              </a:defRPr>
            </a:lvl4pPr>
            <a:lvl5pPr algn="ctr" rtl="0" eaLnBrk="1" fontAlgn="base" hangingPunct="1">
              <a:spcBef>
                <a:spcPct val="0"/>
              </a:spcBef>
              <a:spcAft>
                <a:spcPct val="0"/>
              </a:spcAft>
              <a:defRPr sz="4000">
                <a:solidFill>
                  <a:schemeClr val="tx2"/>
                </a:solidFill>
                <a:latin typeface="Arial" charset="0"/>
                <a:ea typeface="宋体" pitchFamily="2" charset="-122"/>
              </a:defRPr>
            </a:lvl5pPr>
            <a:lvl6pPr marL="457200" algn="ctr" rtl="0" eaLnBrk="1" fontAlgn="base" hangingPunct="1">
              <a:spcBef>
                <a:spcPct val="0"/>
              </a:spcBef>
              <a:spcAft>
                <a:spcPct val="0"/>
              </a:spcAft>
              <a:defRPr sz="4000">
                <a:solidFill>
                  <a:schemeClr val="tx2"/>
                </a:solidFill>
                <a:latin typeface="Arial" charset="0"/>
                <a:ea typeface="宋体" pitchFamily="2" charset="-122"/>
              </a:defRPr>
            </a:lvl6pPr>
            <a:lvl7pPr marL="914400" algn="ctr" rtl="0" eaLnBrk="1" fontAlgn="base" hangingPunct="1">
              <a:spcBef>
                <a:spcPct val="0"/>
              </a:spcBef>
              <a:spcAft>
                <a:spcPct val="0"/>
              </a:spcAft>
              <a:defRPr sz="4000">
                <a:solidFill>
                  <a:schemeClr val="tx2"/>
                </a:solidFill>
                <a:latin typeface="Arial" charset="0"/>
                <a:ea typeface="宋体" pitchFamily="2" charset="-122"/>
              </a:defRPr>
            </a:lvl7pPr>
            <a:lvl8pPr marL="1371600" algn="ctr" rtl="0" eaLnBrk="1" fontAlgn="base" hangingPunct="1">
              <a:spcBef>
                <a:spcPct val="0"/>
              </a:spcBef>
              <a:spcAft>
                <a:spcPct val="0"/>
              </a:spcAft>
              <a:defRPr sz="4000">
                <a:solidFill>
                  <a:schemeClr val="tx2"/>
                </a:solidFill>
                <a:latin typeface="Arial" charset="0"/>
                <a:ea typeface="宋体" pitchFamily="2" charset="-122"/>
              </a:defRPr>
            </a:lvl8pPr>
            <a:lvl9pPr marL="1828800" algn="ctr" rtl="0" eaLnBrk="1" fontAlgn="base" hangingPunct="1">
              <a:spcBef>
                <a:spcPct val="0"/>
              </a:spcBef>
              <a:spcAft>
                <a:spcPct val="0"/>
              </a:spcAft>
              <a:defRPr sz="4000">
                <a:solidFill>
                  <a:schemeClr val="tx2"/>
                </a:solidFill>
                <a:latin typeface="Arial" charset="0"/>
                <a:ea typeface="宋体" pitchFamily="2" charset="-122"/>
              </a:defRPr>
            </a:lvl9pPr>
          </a:lstStyle>
          <a:p>
            <a:r>
              <a:rPr lang="en-US" altLang="zh-CN" sz="3200" b="1" kern="0" dirty="0">
                <a:solidFill>
                  <a:srgbClr val="000000"/>
                </a:solidFill>
                <a:latin typeface="Times" pitchFamily="2" charset="0"/>
                <a:ea typeface="黑体"/>
                <a:cs typeface="Arial" panose="020B0604020202020204" pitchFamily="34" charset="0"/>
              </a:rPr>
              <a:t>HEBR:</a:t>
            </a:r>
            <a:r>
              <a:rPr lang="zh-CN" altLang="en-US" sz="3200" b="1" kern="0" dirty="0">
                <a:solidFill>
                  <a:srgbClr val="000000"/>
                </a:solidFill>
                <a:latin typeface="Times" pitchFamily="2" charset="0"/>
                <a:ea typeface="黑体"/>
                <a:cs typeface="Arial" panose="020B0604020202020204" pitchFamily="34" charset="0"/>
              </a:rPr>
              <a:t> </a:t>
            </a:r>
            <a:r>
              <a:rPr lang="en-US" altLang="zh-CN" sz="3200" b="1" kern="0" dirty="0">
                <a:solidFill>
                  <a:srgbClr val="000000"/>
                </a:solidFill>
                <a:latin typeface="Times" pitchFamily="2" charset="0"/>
                <a:ea typeface="黑体"/>
                <a:cs typeface="Arial" panose="020B0604020202020204" pitchFamily="34" charset="0"/>
              </a:rPr>
              <a:t>Hierarchical </a:t>
            </a:r>
            <a:r>
              <a:rPr lang="en-US" sz="3200" b="1" kern="0" dirty="0">
                <a:solidFill>
                  <a:srgbClr val="000000"/>
                </a:solidFill>
                <a:latin typeface="Times" pitchFamily="2" charset="0"/>
                <a:ea typeface="黑体"/>
                <a:cs typeface="Arial" panose="020B0604020202020204" pitchFamily="34" charset="0"/>
              </a:rPr>
              <a:t>Electricity-theft </a:t>
            </a:r>
            <a:br>
              <a:rPr lang="en-US" sz="3200" b="1" kern="0" dirty="0">
                <a:solidFill>
                  <a:srgbClr val="000000"/>
                </a:solidFill>
                <a:latin typeface="Times" pitchFamily="2" charset="0"/>
                <a:ea typeface="黑体"/>
                <a:cs typeface="Arial" panose="020B0604020202020204" pitchFamily="34" charset="0"/>
              </a:rPr>
            </a:br>
            <a:r>
              <a:rPr lang="en-US" sz="3200" b="1" kern="0" dirty="0">
                <a:solidFill>
                  <a:srgbClr val="000000"/>
                </a:solidFill>
                <a:latin typeface="Times" pitchFamily="2" charset="0"/>
                <a:ea typeface="黑体"/>
                <a:cs typeface="Arial" panose="020B0604020202020204" pitchFamily="34" charset="0"/>
              </a:rPr>
              <a:t>Behavior Recognition</a:t>
            </a:r>
            <a:endParaRPr lang="en-US" sz="3200" kern="0" dirty="0">
              <a:latin typeface="Times" pitchFamily="2" charset="0"/>
              <a:cs typeface="Arial" panose="020B0604020202020204" pitchFamily="34" charset="0"/>
            </a:endParaRPr>
          </a:p>
        </p:txBody>
      </p:sp>
      <p:pic>
        <p:nvPicPr>
          <p:cNvPr id="4" name="图片 3">
            <a:extLst>
              <a:ext uri="{FF2B5EF4-FFF2-40B4-BE49-F238E27FC236}">
                <a16:creationId xmlns:a16="http://schemas.microsoft.com/office/drawing/2014/main" id="{1595A8F7-5C49-6945-A829-AE9EB285296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52209" y="1905000"/>
            <a:ext cx="4600072" cy="3016250"/>
          </a:xfrm>
          <a:prstGeom prst="rect">
            <a:avLst/>
          </a:prstGeom>
        </p:spPr>
      </p:pic>
      <p:pic>
        <p:nvPicPr>
          <p:cNvPr id="7" name="图片 6">
            <a:extLst>
              <a:ext uri="{FF2B5EF4-FFF2-40B4-BE49-F238E27FC236}">
                <a16:creationId xmlns:a16="http://schemas.microsoft.com/office/drawing/2014/main" id="{3AA383DD-0F5B-4747-BF97-BDF04A467E8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61741" y="5481704"/>
            <a:ext cx="3340100" cy="952500"/>
          </a:xfrm>
          <a:prstGeom prst="rect">
            <a:avLst/>
          </a:prstGeom>
        </p:spPr>
      </p:pic>
      <p:sp>
        <p:nvSpPr>
          <p:cNvPr id="19" name="下箭头 18">
            <a:extLst>
              <a:ext uri="{FF2B5EF4-FFF2-40B4-BE49-F238E27FC236}">
                <a16:creationId xmlns:a16="http://schemas.microsoft.com/office/drawing/2014/main" id="{75D035E0-D4B3-DA49-BB19-4858EF8A5A12}"/>
              </a:ext>
            </a:extLst>
          </p:cNvPr>
          <p:cNvSpPr/>
          <p:nvPr/>
        </p:nvSpPr>
        <p:spPr>
          <a:xfrm>
            <a:off x="288132" y="3276600"/>
            <a:ext cx="171191" cy="230459"/>
          </a:xfrm>
          <a:prstGeom prst="downArrow">
            <a:avLst>
              <a:gd name="adj1" fmla="val 36175"/>
              <a:gd name="adj2" fmla="val 500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下箭头 20">
            <a:extLst>
              <a:ext uri="{FF2B5EF4-FFF2-40B4-BE49-F238E27FC236}">
                <a16:creationId xmlns:a16="http://schemas.microsoft.com/office/drawing/2014/main" id="{73181F3E-D660-9D47-B675-45A02086ABE2}"/>
              </a:ext>
            </a:extLst>
          </p:cNvPr>
          <p:cNvSpPr/>
          <p:nvPr/>
        </p:nvSpPr>
        <p:spPr>
          <a:xfrm>
            <a:off x="288131" y="4267200"/>
            <a:ext cx="171191" cy="230459"/>
          </a:xfrm>
          <a:prstGeom prst="downArrow">
            <a:avLst>
              <a:gd name="adj1" fmla="val 36175"/>
              <a:gd name="adj2" fmla="val 500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下箭头 21">
            <a:extLst>
              <a:ext uri="{FF2B5EF4-FFF2-40B4-BE49-F238E27FC236}">
                <a16:creationId xmlns:a16="http://schemas.microsoft.com/office/drawing/2014/main" id="{AD1398AF-8C98-5E45-B25E-597F615F207E}"/>
              </a:ext>
            </a:extLst>
          </p:cNvPr>
          <p:cNvSpPr/>
          <p:nvPr/>
        </p:nvSpPr>
        <p:spPr>
          <a:xfrm>
            <a:off x="288130" y="5244824"/>
            <a:ext cx="171191" cy="230459"/>
          </a:xfrm>
          <a:prstGeom prst="downArrow">
            <a:avLst>
              <a:gd name="adj1" fmla="val 36175"/>
              <a:gd name="adj2" fmla="val 500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87871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12" presetClass="entr" presetSubtype="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500"/>
                                        <p:tgtEl>
                                          <p:spTgt spid="19"/>
                                        </p:tgtEl>
                                        <p:attrNameLst>
                                          <p:attrName>ppt_y</p:attrName>
                                        </p:attrNameLst>
                                      </p:cBhvr>
                                      <p:tavLst>
                                        <p:tav tm="0">
                                          <p:val>
                                            <p:strVal val="#ppt_y-#ppt_h*1.125000"/>
                                          </p:val>
                                        </p:tav>
                                        <p:tav tm="100000">
                                          <p:val>
                                            <p:strVal val="#ppt_y"/>
                                          </p:val>
                                        </p:tav>
                                      </p:tavLst>
                                    </p:anim>
                                    <p:animEffect transition="in" filter="wipe(down)">
                                      <p:cBhvr>
                                        <p:cTn id="11" dur="500"/>
                                        <p:tgtEl>
                                          <p:spTgt spid="19"/>
                                        </p:tgtEl>
                                      </p:cBhvr>
                                    </p:animEffect>
                                  </p:childTnLst>
                                </p:cTn>
                              </p:par>
                              <p:par>
                                <p:cTn id="12" presetID="12" presetClass="entr" presetSubtype="1"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additive="base">
                                        <p:cTn id="14" dur="500"/>
                                        <p:tgtEl>
                                          <p:spTgt spid="21"/>
                                        </p:tgtEl>
                                        <p:attrNameLst>
                                          <p:attrName>ppt_y</p:attrName>
                                        </p:attrNameLst>
                                      </p:cBhvr>
                                      <p:tavLst>
                                        <p:tav tm="0">
                                          <p:val>
                                            <p:strVal val="#ppt_y-#ppt_h*1.125000"/>
                                          </p:val>
                                        </p:tav>
                                        <p:tav tm="100000">
                                          <p:val>
                                            <p:strVal val="#ppt_y"/>
                                          </p:val>
                                        </p:tav>
                                      </p:tavLst>
                                    </p:anim>
                                    <p:animEffect transition="in" filter="wipe(down)">
                                      <p:cBhvr>
                                        <p:cTn id="15" dur="500"/>
                                        <p:tgtEl>
                                          <p:spTgt spid="21"/>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additive="base">
                                        <p:cTn id="18" dur="500"/>
                                        <p:tgtEl>
                                          <p:spTgt spid="22"/>
                                        </p:tgtEl>
                                        <p:attrNameLst>
                                          <p:attrName>ppt_y</p:attrName>
                                        </p:attrNameLst>
                                      </p:cBhvr>
                                      <p:tavLst>
                                        <p:tav tm="0">
                                          <p:val>
                                            <p:strVal val="#ppt_y-#ppt_h*1.125000"/>
                                          </p:val>
                                        </p:tav>
                                        <p:tav tm="100000">
                                          <p:val>
                                            <p:strVal val="#ppt_y"/>
                                          </p:val>
                                        </p:tav>
                                      </p:tavLst>
                                    </p:anim>
                                    <p:animEffect transition="in" filter="wipe(down)">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9"/>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21"/>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22"/>
                                        </p:tgtEl>
                                        <p:attrNameLst>
                                          <p:attrName>style.visibility</p:attrName>
                                        </p:attrNameLst>
                                      </p:cBhvr>
                                      <p:to>
                                        <p:strVal val="hidden"/>
                                      </p:to>
                                    </p:set>
                                  </p:childTnLst>
                                </p:cTn>
                              </p:par>
                              <p:par>
                                <p:cTn id="28" presetID="9" presetClass="entr" presetSubtype="0" fill="hold" nodeType="withEffect">
                                  <p:stCondLst>
                                    <p:cond delay="0"/>
                                  </p:stCondLst>
                                  <p:childTnLst>
                                    <p:set>
                                      <p:cBhvr>
                                        <p:cTn id="29" dur="1" fill="hold">
                                          <p:stCondLst>
                                            <p:cond delay="0"/>
                                          </p:stCondLst>
                                        </p:cTn>
                                        <p:tgtEl>
                                          <p:spTgt spid="17">
                                            <p:txEl>
                                              <p:pRg st="10" end="10"/>
                                            </p:txEl>
                                          </p:spTgt>
                                        </p:tgtEl>
                                        <p:attrNameLst>
                                          <p:attrName>style.visibility</p:attrName>
                                        </p:attrNameLst>
                                      </p:cBhvr>
                                      <p:to>
                                        <p:strVal val="visible"/>
                                      </p:to>
                                    </p:set>
                                    <p:animEffect transition="in" filter="dissolve">
                                      <p:cBhvr>
                                        <p:cTn id="30" dur="500"/>
                                        <p:tgtEl>
                                          <p:spTgt spid="17">
                                            <p:txEl>
                                              <p:pRg st="10" end="10"/>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dissolve">
                                      <p:cBhvr>
                                        <p:cTn id="33" dur="500"/>
                                        <p:tgtEl>
                                          <p:spTgt spid="7"/>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19" grpId="1" animBg="1"/>
      <p:bldP spid="21" grpId="0" animBg="1"/>
      <p:bldP spid="21" grpId="1" animBg="1"/>
      <p:bldP spid="22" grpId="0" animBg="1"/>
      <p:bldP spid="22"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131" y="218445"/>
            <a:ext cx="9329736" cy="611054"/>
          </a:xfrm>
        </p:spPr>
        <p:txBody>
          <a:bodyPr/>
          <a:lstStyle/>
          <a:p>
            <a:r>
              <a:rPr lang="en-US" altLang="zh-CN" sz="3200" b="1" dirty="0">
                <a:solidFill>
                  <a:srgbClr val="000000"/>
                </a:solidFill>
                <a:latin typeface="Times" pitchFamily="2" charset="0"/>
                <a:ea typeface="黑体"/>
                <a:cs typeface="Arial" panose="020B0604020202020204" pitchFamily="34" charset="0"/>
              </a:rPr>
              <a:t>Experiments</a:t>
            </a:r>
            <a:endParaRPr lang="en-US" sz="3200" dirty="0">
              <a:latin typeface="Times" pitchFamily="2" charset="0"/>
              <a:cs typeface="Arial" panose="020B0604020202020204" pitchFamily="34" charset="0"/>
            </a:endParaRPr>
          </a:p>
        </p:txBody>
      </p:sp>
      <p:pic>
        <p:nvPicPr>
          <p:cNvPr id="4" name="Picture 3">
            <a:extLst>
              <a:ext uri="{FF2B5EF4-FFF2-40B4-BE49-F238E27FC236}">
                <a16:creationId xmlns:a16="http://schemas.microsoft.com/office/drawing/2014/main" id="{D1A38BE5-20CC-6841-8672-8676A93160CB}"/>
              </a:ext>
            </a:extLst>
          </p:cNvPr>
          <p:cNvPicPr>
            <a:picLocks noChangeAspect="1"/>
          </p:cNvPicPr>
          <p:nvPr/>
        </p:nvPicPr>
        <p:blipFill>
          <a:blip r:embed="rId3"/>
          <a:stretch>
            <a:fillRect/>
          </a:stretch>
        </p:blipFill>
        <p:spPr>
          <a:xfrm>
            <a:off x="1563798" y="1219200"/>
            <a:ext cx="6778403" cy="5003800"/>
          </a:xfrm>
          <a:prstGeom prst="rect">
            <a:avLst/>
          </a:prstGeom>
        </p:spPr>
      </p:pic>
      <p:sp>
        <p:nvSpPr>
          <p:cNvPr id="6" name="Rectangle 5">
            <a:extLst>
              <a:ext uri="{FF2B5EF4-FFF2-40B4-BE49-F238E27FC236}">
                <a16:creationId xmlns:a16="http://schemas.microsoft.com/office/drawing/2014/main" id="{C97E7B4B-DC1C-F947-9987-BB866170ED66}"/>
              </a:ext>
            </a:extLst>
          </p:cNvPr>
          <p:cNvSpPr/>
          <p:nvPr/>
        </p:nvSpPr>
        <p:spPr>
          <a:xfrm>
            <a:off x="1620099" y="2057400"/>
            <a:ext cx="2590800" cy="3962400"/>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Rectangle 4">
            <a:extLst>
              <a:ext uri="{FF2B5EF4-FFF2-40B4-BE49-F238E27FC236}">
                <a16:creationId xmlns:a16="http://schemas.microsoft.com/office/drawing/2014/main" id="{0D41B4FF-CF47-9B4F-BFEE-DDD22D1CD16A}"/>
              </a:ext>
            </a:extLst>
          </p:cNvPr>
          <p:cNvSpPr/>
          <p:nvPr/>
        </p:nvSpPr>
        <p:spPr>
          <a:xfrm>
            <a:off x="4210899" y="990600"/>
            <a:ext cx="5542702" cy="5638800"/>
          </a:xfrm>
          <a:prstGeom prst="rect">
            <a:avLst/>
          </a:prstGeom>
          <a:solidFill>
            <a:schemeClr val="bg1"/>
          </a:solidFill>
          <a:ln w="28575">
            <a:solidFill>
              <a:srgbClr val="C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3200" b="1" dirty="0">
                <a:solidFill>
                  <a:srgbClr val="C00000"/>
                </a:solidFill>
                <a:latin typeface="Times" pitchFamily="2" charset="0"/>
              </a:rPr>
              <a:t>Baseline methods</a:t>
            </a:r>
            <a:endParaRPr lang="en-US" sz="3200" b="1" dirty="0">
              <a:solidFill>
                <a:schemeClr val="tx1"/>
              </a:solidFill>
              <a:latin typeface="Times" pitchFamily="2" charset="0"/>
            </a:endParaRPr>
          </a:p>
          <a:p>
            <a:pPr marL="342900" indent="-342900" algn="just">
              <a:buClr>
                <a:srgbClr val="C00000"/>
              </a:buClr>
              <a:buFont typeface="Zapf Dingbats"/>
              <a:buChar char="❑"/>
            </a:pPr>
            <a:r>
              <a:rPr lang="en-US" sz="2000">
                <a:solidFill>
                  <a:schemeClr val="tx1"/>
                </a:solidFill>
                <a:latin typeface="Times" pitchFamily="2" charset="0"/>
              </a:rPr>
              <a:t>Handcrafted feature</a:t>
            </a:r>
            <a:r>
              <a:rPr lang="en-US" altLang="zh-CN" sz="2000">
                <a:solidFill>
                  <a:schemeClr val="tx1"/>
                </a:solidFill>
                <a:latin typeface="Times" pitchFamily="2" charset="0"/>
              </a:rPr>
              <a:t>s</a:t>
            </a:r>
            <a:endParaRPr lang="en-US" sz="2000" dirty="0">
              <a:solidFill>
                <a:schemeClr val="tx1"/>
              </a:solidFill>
              <a:latin typeface="Times" pitchFamily="2" charset="0"/>
            </a:endParaRPr>
          </a:p>
          <a:p>
            <a:pPr algn="just"/>
            <a:endParaRPr lang="en-US" sz="2000" dirty="0">
              <a:solidFill>
                <a:schemeClr val="tx1"/>
              </a:solidFill>
              <a:latin typeface="Times" pitchFamily="2" charset="0"/>
            </a:endParaRPr>
          </a:p>
          <a:p>
            <a:pPr algn="just"/>
            <a:endParaRPr lang="en-US" sz="2000" dirty="0">
              <a:solidFill>
                <a:schemeClr val="tx1"/>
              </a:solidFill>
              <a:latin typeface="Times" pitchFamily="2" charset="0"/>
            </a:endParaRPr>
          </a:p>
          <a:p>
            <a:pPr algn="just"/>
            <a:endParaRPr lang="en-US" sz="2000" dirty="0">
              <a:solidFill>
                <a:schemeClr val="tx1"/>
              </a:solidFill>
              <a:latin typeface="Times" pitchFamily="2" charset="0"/>
            </a:endParaRPr>
          </a:p>
          <a:p>
            <a:pPr algn="just"/>
            <a:endParaRPr lang="en-US" sz="2000" dirty="0">
              <a:solidFill>
                <a:schemeClr val="tx1"/>
              </a:solidFill>
              <a:latin typeface="Times" pitchFamily="2" charset="0"/>
            </a:endParaRPr>
          </a:p>
          <a:p>
            <a:pPr algn="just"/>
            <a:endParaRPr lang="en-US" sz="2000" dirty="0">
              <a:solidFill>
                <a:schemeClr val="tx1"/>
              </a:solidFill>
              <a:latin typeface="Times" pitchFamily="2" charset="0"/>
            </a:endParaRPr>
          </a:p>
          <a:p>
            <a:pPr algn="just"/>
            <a:endParaRPr lang="en-US" sz="2000" dirty="0">
              <a:solidFill>
                <a:schemeClr val="tx1"/>
              </a:solidFill>
              <a:latin typeface="Times" pitchFamily="2" charset="0"/>
            </a:endParaRPr>
          </a:p>
          <a:p>
            <a:pPr algn="just"/>
            <a:endParaRPr lang="en-US" sz="2000" dirty="0">
              <a:solidFill>
                <a:schemeClr val="tx1"/>
              </a:solidFill>
              <a:latin typeface="Times" pitchFamily="2" charset="0"/>
            </a:endParaRPr>
          </a:p>
          <a:p>
            <a:pPr algn="just"/>
            <a:endParaRPr lang="en-US" sz="2000" dirty="0">
              <a:solidFill>
                <a:schemeClr val="tx1"/>
              </a:solidFill>
              <a:latin typeface="Times" pitchFamily="2" charset="0"/>
            </a:endParaRPr>
          </a:p>
          <a:p>
            <a:pPr algn="just"/>
            <a:endParaRPr lang="en-US" sz="2000" dirty="0">
              <a:solidFill>
                <a:schemeClr val="tx1"/>
              </a:solidFill>
              <a:latin typeface="Times" pitchFamily="2" charset="0"/>
            </a:endParaRPr>
          </a:p>
          <a:p>
            <a:pPr algn="just"/>
            <a:endParaRPr lang="en-US" sz="2000" dirty="0">
              <a:solidFill>
                <a:schemeClr val="tx1"/>
              </a:solidFill>
              <a:latin typeface="Times" pitchFamily="2" charset="0"/>
            </a:endParaRPr>
          </a:p>
          <a:p>
            <a:pPr algn="just"/>
            <a:endParaRPr lang="en-US" sz="2000" dirty="0">
              <a:solidFill>
                <a:schemeClr val="tx1"/>
              </a:solidFill>
              <a:latin typeface="Times" pitchFamily="2" charset="0"/>
            </a:endParaRPr>
          </a:p>
          <a:p>
            <a:pPr algn="just"/>
            <a:endParaRPr lang="en-US" sz="2000" dirty="0">
              <a:solidFill>
                <a:schemeClr val="tx1"/>
              </a:solidFill>
              <a:latin typeface="Times" pitchFamily="2" charset="0"/>
            </a:endParaRPr>
          </a:p>
          <a:p>
            <a:pPr algn="just"/>
            <a:endParaRPr lang="en-US" sz="2000" dirty="0">
              <a:solidFill>
                <a:schemeClr val="tx1"/>
              </a:solidFill>
              <a:latin typeface="Times" pitchFamily="2" charset="0"/>
            </a:endParaRPr>
          </a:p>
          <a:p>
            <a:pPr algn="just"/>
            <a:endParaRPr lang="en-US" sz="2000" dirty="0">
              <a:solidFill>
                <a:schemeClr val="tx1"/>
              </a:solidFill>
              <a:latin typeface="Times" pitchFamily="2" charset="0"/>
            </a:endParaRPr>
          </a:p>
          <a:p>
            <a:pPr algn="just"/>
            <a:endParaRPr lang="en-US" sz="2000" dirty="0">
              <a:solidFill>
                <a:schemeClr val="tx1"/>
              </a:solidFill>
              <a:latin typeface="Times" pitchFamily="2" charset="0"/>
            </a:endParaRPr>
          </a:p>
        </p:txBody>
      </p:sp>
      <p:pic>
        <p:nvPicPr>
          <p:cNvPr id="7" name="图片 6">
            <a:extLst>
              <a:ext uri="{FF2B5EF4-FFF2-40B4-BE49-F238E27FC236}">
                <a16:creationId xmlns:a16="http://schemas.microsoft.com/office/drawing/2014/main" id="{613B7325-2C03-ED44-9CE1-E44A54B0764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26621" y="2277364"/>
            <a:ext cx="5350779" cy="3721100"/>
          </a:xfrm>
          <a:prstGeom prst="rect">
            <a:avLst/>
          </a:prstGeom>
        </p:spPr>
      </p:pic>
    </p:spTree>
    <p:extLst>
      <p:ext uri="{BB962C8B-B14F-4D97-AF65-F5344CB8AC3E}">
        <p14:creationId xmlns:p14="http://schemas.microsoft.com/office/powerpoint/2010/main" val="7560268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dissolve">
                                      <p:cBhvr>
                                        <p:cTn id="7" dur="500"/>
                                        <p:tgtEl>
                                          <p:spTgt spid="5">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131" y="218445"/>
            <a:ext cx="9329736" cy="611054"/>
          </a:xfrm>
        </p:spPr>
        <p:txBody>
          <a:bodyPr/>
          <a:lstStyle/>
          <a:p>
            <a:r>
              <a:rPr lang="en-US" altLang="zh-CN" sz="3200" b="1" dirty="0">
                <a:solidFill>
                  <a:srgbClr val="000000"/>
                </a:solidFill>
                <a:latin typeface="Times" pitchFamily="2" charset="0"/>
                <a:ea typeface="黑体"/>
                <a:cs typeface="Arial" panose="020B0604020202020204" pitchFamily="34" charset="0"/>
              </a:rPr>
              <a:t>Experiments</a:t>
            </a:r>
            <a:endParaRPr lang="en-US" sz="3200" dirty="0">
              <a:latin typeface="Times" pitchFamily="2" charset="0"/>
              <a:cs typeface="Arial" panose="020B0604020202020204" pitchFamily="34" charset="0"/>
            </a:endParaRPr>
          </a:p>
        </p:txBody>
      </p:sp>
      <p:pic>
        <p:nvPicPr>
          <p:cNvPr id="4" name="Picture 3">
            <a:extLst>
              <a:ext uri="{FF2B5EF4-FFF2-40B4-BE49-F238E27FC236}">
                <a16:creationId xmlns:a16="http://schemas.microsoft.com/office/drawing/2014/main" id="{D1A38BE5-20CC-6841-8672-8676A93160CB}"/>
              </a:ext>
            </a:extLst>
          </p:cNvPr>
          <p:cNvPicPr>
            <a:picLocks noChangeAspect="1"/>
          </p:cNvPicPr>
          <p:nvPr/>
        </p:nvPicPr>
        <p:blipFill>
          <a:blip r:embed="rId3"/>
          <a:stretch>
            <a:fillRect/>
          </a:stretch>
        </p:blipFill>
        <p:spPr>
          <a:xfrm>
            <a:off x="1563798" y="1219200"/>
            <a:ext cx="6778403" cy="5003800"/>
          </a:xfrm>
          <a:prstGeom prst="rect">
            <a:avLst/>
          </a:prstGeom>
        </p:spPr>
      </p:pic>
      <p:sp>
        <p:nvSpPr>
          <p:cNvPr id="6" name="Rectangle 5">
            <a:extLst>
              <a:ext uri="{FF2B5EF4-FFF2-40B4-BE49-F238E27FC236}">
                <a16:creationId xmlns:a16="http://schemas.microsoft.com/office/drawing/2014/main" id="{C97E7B4B-DC1C-F947-9987-BB866170ED66}"/>
              </a:ext>
            </a:extLst>
          </p:cNvPr>
          <p:cNvSpPr/>
          <p:nvPr/>
        </p:nvSpPr>
        <p:spPr>
          <a:xfrm>
            <a:off x="1620099" y="2057400"/>
            <a:ext cx="2590800" cy="3962400"/>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Rectangle 4">
            <a:extLst>
              <a:ext uri="{FF2B5EF4-FFF2-40B4-BE49-F238E27FC236}">
                <a16:creationId xmlns:a16="http://schemas.microsoft.com/office/drawing/2014/main" id="{0D41B4FF-CF47-9B4F-BFEE-DDD22D1CD16A}"/>
              </a:ext>
            </a:extLst>
          </p:cNvPr>
          <p:cNvSpPr/>
          <p:nvPr/>
        </p:nvSpPr>
        <p:spPr>
          <a:xfrm>
            <a:off x="4210899" y="990600"/>
            <a:ext cx="5542702" cy="5638800"/>
          </a:xfrm>
          <a:prstGeom prst="rect">
            <a:avLst/>
          </a:prstGeom>
          <a:solidFill>
            <a:schemeClr val="bg1"/>
          </a:solidFill>
          <a:ln w="28575">
            <a:solidFill>
              <a:srgbClr val="C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3200" b="1" dirty="0">
                <a:solidFill>
                  <a:srgbClr val="C00000"/>
                </a:solidFill>
                <a:latin typeface="Times" pitchFamily="2" charset="0"/>
              </a:rPr>
              <a:t>Baseline methods</a:t>
            </a:r>
            <a:endParaRPr lang="en-US" sz="3200" b="1" dirty="0">
              <a:solidFill>
                <a:schemeClr val="tx1"/>
              </a:solidFill>
              <a:latin typeface="Times" pitchFamily="2" charset="0"/>
            </a:endParaRPr>
          </a:p>
          <a:p>
            <a:pPr marL="342900" indent="-342900" algn="just">
              <a:buClr>
                <a:srgbClr val="C00000"/>
              </a:buClr>
              <a:buFont typeface="Zapf Dingbats"/>
              <a:buChar char="❑"/>
            </a:pPr>
            <a:r>
              <a:rPr lang="en-US" sz="2000" dirty="0">
                <a:solidFill>
                  <a:schemeClr val="tx1"/>
                </a:solidFill>
                <a:latin typeface="Times" pitchFamily="2" charset="0"/>
              </a:rPr>
              <a:t>Handcrafted feature</a:t>
            </a:r>
            <a:r>
              <a:rPr lang="en-US" altLang="zh-CN" sz="2000" dirty="0">
                <a:solidFill>
                  <a:schemeClr val="tx1"/>
                </a:solidFill>
                <a:latin typeface="Times" pitchFamily="2" charset="0"/>
              </a:rPr>
              <a:t>s</a:t>
            </a:r>
            <a:endParaRPr lang="en-US" sz="2000" dirty="0">
              <a:solidFill>
                <a:schemeClr val="tx1"/>
              </a:solidFill>
              <a:latin typeface="Times" pitchFamily="2" charset="0"/>
            </a:endParaRPr>
          </a:p>
          <a:p>
            <a:pPr marL="342900" indent="-342900" algn="just">
              <a:buClr>
                <a:srgbClr val="C00000"/>
              </a:buClr>
              <a:buFont typeface="Zapf Dingbats"/>
              <a:buChar char="❑"/>
            </a:pPr>
            <a:r>
              <a:rPr lang="en-US" sz="2000" dirty="0">
                <a:solidFill>
                  <a:schemeClr val="tx1"/>
                </a:solidFill>
                <a:latin typeface="Times" pitchFamily="2" charset="0"/>
              </a:rPr>
              <a:t>Time Series classification</a:t>
            </a:r>
            <a:r>
              <a:rPr lang="en-US" sz="2000" baseline="30000" dirty="0">
                <a:solidFill>
                  <a:schemeClr val="tx1"/>
                </a:solidFill>
                <a:latin typeface="Times" pitchFamily="2" charset="0"/>
              </a:rPr>
              <a:t>[1][2] [3] [4] </a:t>
            </a:r>
          </a:p>
          <a:p>
            <a:pPr marL="342900" indent="-342900" algn="just">
              <a:buClr>
                <a:srgbClr val="C00000"/>
              </a:buClr>
              <a:buFont typeface="Zapf Dingbats"/>
              <a:buChar char="❑"/>
            </a:pPr>
            <a:r>
              <a:rPr lang="en-US" sz="2000" dirty="0">
                <a:solidFill>
                  <a:schemeClr val="tx1"/>
                </a:solidFill>
                <a:latin typeface="Times" pitchFamily="2" charset="0"/>
              </a:rPr>
              <a:t>Neural Networks </a:t>
            </a:r>
            <a:r>
              <a:rPr lang="en-US" sz="2000" baseline="30000" dirty="0">
                <a:solidFill>
                  <a:schemeClr val="tx1"/>
                </a:solidFill>
                <a:latin typeface="Times" pitchFamily="2" charset="0"/>
              </a:rPr>
              <a:t>[6][7] [8]</a:t>
            </a:r>
          </a:p>
          <a:p>
            <a:pPr marL="342900" indent="-342900" algn="just">
              <a:buClr>
                <a:srgbClr val="C00000"/>
              </a:buClr>
              <a:buFont typeface="Zapf Dingbats"/>
              <a:buChar char="❑"/>
            </a:pPr>
            <a:r>
              <a:rPr lang="en-US" sz="2000" dirty="0">
                <a:solidFill>
                  <a:schemeClr val="tx1"/>
                </a:solidFill>
                <a:latin typeface="Times" pitchFamily="2" charset="0"/>
              </a:rPr>
              <a:t>HEBR(Our approach)</a:t>
            </a:r>
          </a:p>
          <a:p>
            <a:pPr>
              <a:lnSpc>
                <a:spcPct val="150000"/>
              </a:lnSpc>
            </a:pPr>
            <a:endParaRPr lang="en-US" sz="1000" dirty="0">
              <a:solidFill>
                <a:schemeClr val="tx1"/>
              </a:solidFill>
              <a:latin typeface="Times" pitchFamily="2" charset="0"/>
              <a:cs typeface="Arial"/>
            </a:endParaRPr>
          </a:p>
          <a:p>
            <a:r>
              <a:rPr lang="en-US" sz="1200" dirty="0">
                <a:solidFill>
                  <a:schemeClr val="tx1"/>
                </a:solidFill>
                <a:latin typeface="Times" pitchFamily="2" charset="0"/>
                <a:cs typeface="Arial"/>
              </a:rPr>
              <a:t>[1] </a:t>
            </a:r>
            <a:r>
              <a:rPr lang="en-US" sz="1200" dirty="0">
                <a:solidFill>
                  <a:schemeClr val="tx1"/>
                </a:solidFill>
                <a:latin typeface="Times" pitchFamily="2" charset="0"/>
              </a:rPr>
              <a:t>Donald J and James C. 1994. Using dynamic time warping to find</a:t>
            </a:r>
          </a:p>
          <a:p>
            <a:r>
              <a:rPr lang="en-US" sz="1200" dirty="0">
                <a:solidFill>
                  <a:schemeClr val="tx1"/>
                </a:solidFill>
                <a:latin typeface="Times" pitchFamily="2" charset="0"/>
              </a:rPr>
              <a:t>patterns in time series. SIGKDD (1994) </a:t>
            </a:r>
          </a:p>
          <a:p>
            <a:r>
              <a:rPr lang="en-US" sz="1200" dirty="0">
                <a:solidFill>
                  <a:schemeClr val="tx1"/>
                </a:solidFill>
                <a:latin typeface="Times" pitchFamily="2" charset="0"/>
                <a:cs typeface="Arial"/>
              </a:rPr>
              <a:t>[2] </a:t>
            </a:r>
            <a:r>
              <a:rPr lang="en-US" sz="1200" dirty="0">
                <a:solidFill>
                  <a:schemeClr val="tx1"/>
                </a:solidFill>
                <a:latin typeface="Times" pitchFamily="2" charset="0"/>
              </a:rPr>
              <a:t>Gustavo EAPA B, </a:t>
            </a:r>
            <a:r>
              <a:rPr lang="en-US" sz="1200" dirty="0" err="1">
                <a:solidFill>
                  <a:schemeClr val="tx1"/>
                </a:solidFill>
                <a:latin typeface="Times" pitchFamily="2" charset="0"/>
              </a:rPr>
              <a:t>Xiaoyue</a:t>
            </a:r>
            <a:r>
              <a:rPr lang="en-US" sz="1200" dirty="0">
                <a:solidFill>
                  <a:schemeClr val="tx1"/>
                </a:solidFill>
                <a:latin typeface="Times" pitchFamily="2" charset="0"/>
              </a:rPr>
              <a:t> W, and Eamonn J K 2011. A </a:t>
            </a:r>
            <a:r>
              <a:rPr lang="en-US" sz="1200" dirty="0" err="1">
                <a:solidFill>
                  <a:schemeClr val="tx1"/>
                </a:solidFill>
                <a:latin typeface="Times" pitchFamily="2" charset="0"/>
              </a:rPr>
              <a:t>complexityinvariant</a:t>
            </a:r>
            <a:endParaRPr lang="en-US" sz="1200" dirty="0">
              <a:solidFill>
                <a:schemeClr val="tx1"/>
              </a:solidFill>
              <a:latin typeface="Times" pitchFamily="2" charset="0"/>
            </a:endParaRPr>
          </a:p>
          <a:p>
            <a:r>
              <a:rPr lang="en-US" sz="1200" dirty="0">
                <a:solidFill>
                  <a:schemeClr val="tx1"/>
                </a:solidFill>
                <a:latin typeface="Times" pitchFamily="2" charset="0"/>
              </a:rPr>
              <a:t>distance measure for time series. SDM (2011 </a:t>
            </a:r>
          </a:p>
          <a:p>
            <a:r>
              <a:rPr lang="en-US" sz="1200" dirty="0">
                <a:solidFill>
                  <a:schemeClr val="tx1"/>
                </a:solidFill>
                <a:latin typeface="Times" pitchFamily="2" charset="0"/>
                <a:cs typeface="Arial"/>
              </a:rPr>
              <a:t>[3] </a:t>
            </a:r>
            <a:r>
              <a:rPr lang="en-US" sz="1200" dirty="0" err="1">
                <a:solidFill>
                  <a:schemeClr val="tx1"/>
                </a:solidFill>
                <a:latin typeface="Times" pitchFamily="2" charset="0"/>
              </a:rPr>
              <a:t>Thanawin</a:t>
            </a:r>
            <a:r>
              <a:rPr lang="en-US" sz="1200" dirty="0">
                <a:solidFill>
                  <a:schemeClr val="tx1"/>
                </a:solidFill>
                <a:latin typeface="Times" pitchFamily="2" charset="0"/>
              </a:rPr>
              <a:t> R and Eamonn K. 2013. Fast </a:t>
            </a:r>
            <a:r>
              <a:rPr lang="en-US" sz="1200" dirty="0" err="1">
                <a:solidFill>
                  <a:schemeClr val="tx1"/>
                </a:solidFill>
                <a:latin typeface="Times" pitchFamily="2" charset="0"/>
              </a:rPr>
              <a:t>shapelets</a:t>
            </a:r>
            <a:r>
              <a:rPr lang="en-US" sz="1200" dirty="0">
                <a:solidFill>
                  <a:schemeClr val="tx1"/>
                </a:solidFill>
                <a:latin typeface="Times" pitchFamily="2" charset="0"/>
              </a:rPr>
              <a:t>: A scalable algorithm for discovering time series </a:t>
            </a:r>
            <a:r>
              <a:rPr lang="en-US" sz="1200" dirty="0" err="1">
                <a:solidFill>
                  <a:schemeClr val="tx1"/>
                </a:solidFill>
                <a:latin typeface="Times" pitchFamily="2" charset="0"/>
              </a:rPr>
              <a:t>shapelets</a:t>
            </a:r>
            <a:r>
              <a:rPr lang="en-US" sz="1200" dirty="0">
                <a:solidFill>
                  <a:schemeClr val="tx1"/>
                </a:solidFill>
                <a:latin typeface="Times" pitchFamily="2" charset="0"/>
              </a:rPr>
              <a:t>. ICDM (2013) </a:t>
            </a:r>
          </a:p>
          <a:p>
            <a:r>
              <a:rPr lang="en-US" sz="1200" dirty="0">
                <a:solidFill>
                  <a:schemeClr val="tx1"/>
                </a:solidFill>
                <a:latin typeface="Times" pitchFamily="2" charset="0"/>
                <a:cs typeface="Arial"/>
              </a:rPr>
              <a:t>[4] </a:t>
            </a:r>
            <a:r>
              <a:rPr lang="en-US" sz="1200" dirty="0" err="1">
                <a:solidFill>
                  <a:schemeClr val="tx1"/>
                </a:solidFill>
                <a:latin typeface="Times" pitchFamily="2" charset="0"/>
              </a:rPr>
              <a:t>Houtao</a:t>
            </a:r>
            <a:r>
              <a:rPr lang="en-US" sz="1200" dirty="0">
                <a:solidFill>
                  <a:schemeClr val="tx1"/>
                </a:solidFill>
                <a:latin typeface="Times" pitchFamily="2" charset="0"/>
              </a:rPr>
              <a:t> D, George R, Eugene T, and </a:t>
            </a:r>
            <a:r>
              <a:rPr lang="en-US" sz="1200" dirty="0" err="1">
                <a:solidFill>
                  <a:schemeClr val="tx1"/>
                </a:solidFill>
                <a:latin typeface="Times" pitchFamily="2" charset="0"/>
              </a:rPr>
              <a:t>Martyanov</a:t>
            </a:r>
            <a:r>
              <a:rPr lang="en-US" sz="1200" dirty="0">
                <a:solidFill>
                  <a:schemeClr val="tx1"/>
                </a:solidFill>
                <a:latin typeface="Times" pitchFamily="2" charset="0"/>
              </a:rPr>
              <a:t> V 2013. A time series forest for classification and feature extraction. Information Sciences 239 (2013)</a:t>
            </a:r>
          </a:p>
          <a:p>
            <a:r>
              <a:rPr lang="en-US" sz="1200" dirty="0">
                <a:solidFill>
                  <a:schemeClr val="tx1"/>
                </a:solidFill>
                <a:latin typeface="Times" pitchFamily="2" charset="0"/>
                <a:cs typeface="Arial"/>
              </a:rPr>
              <a:t>[5] </a:t>
            </a:r>
            <a:r>
              <a:rPr lang="en-US" sz="1200" dirty="0">
                <a:solidFill>
                  <a:schemeClr val="tx1"/>
                </a:solidFill>
                <a:latin typeface="Times" pitchFamily="2" charset="0"/>
              </a:rPr>
              <a:t>Alex G, Abdelrahman M, and Geoffrey E H. [n.d.]. Speech recognition with deep recurrent neural networks. International Conference on Acoustics, Speech, and Signal Processing (ICASSP) </a:t>
            </a:r>
          </a:p>
          <a:p>
            <a:r>
              <a:rPr lang="en-US" sz="1200" dirty="0">
                <a:solidFill>
                  <a:schemeClr val="tx1"/>
                </a:solidFill>
                <a:latin typeface="Times" pitchFamily="2" charset="0"/>
                <a:cs typeface="Arial"/>
              </a:rPr>
              <a:t>[6] </a:t>
            </a:r>
            <a:r>
              <a:rPr lang="en-US" sz="1200" dirty="0">
                <a:solidFill>
                  <a:schemeClr val="tx1"/>
                </a:solidFill>
                <a:latin typeface="Times" pitchFamily="2" charset="0"/>
              </a:rPr>
              <a:t>Alex G, Abdelrahman M, and Geoffrey E H. [n.d.]. Speech recognition with deep recurrent neural networks. (ICASSP) </a:t>
            </a:r>
          </a:p>
          <a:p>
            <a:r>
              <a:rPr lang="en-US" sz="1200" dirty="0">
                <a:solidFill>
                  <a:schemeClr val="tx1"/>
                </a:solidFill>
                <a:latin typeface="Times" pitchFamily="2" charset="0"/>
                <a:cs typeface="Arial"/>
              </a:rPr>
              <a:t>[7] </a:t>
            </a:r>
            <a:r>
              <a:rPr lang="en-US" sz="1200" dirty="0">
                <a:solidFill>
                  <a:schemeClr val="tx1"/>
                </a:solidFill>
                <a:latin typeface="Times" pitchFamily="2" charset="0"/>
              </a:rPr>
              <a:t>Yong D, Wei W, and Liang W. 2015. Hierarchical recurrent neural network for skeleton based action recognition. In Proceedings of the IEEE conference</a:t>
            </a:r>
          </a:p>
          <a:p>
            <a:r>
              <a:rPr lang="en-US" sz="1200" dirty="0">
                <a:solidFill>
                  <a:schemeClr val="tx1"/>
                </a:solidFill>
                <a:latin typeface="Times" pitchFamily="2" charset="0"/>
              </a:rPr>
              <a:t>on computer vision and pattern recognition </a:t>
            </a:r>
          </a:p>
          <a:p>
            <a:r>
              <a:rPr lang="en-US" sz="1200" dirty="0">
                <a:solidFill>
                  <a:schemeClr val="tx1"/>
                </a:solidFill>
                <a:latin typeface="Times" pitchFamily="2" charset="0"/>
                <a:cs typeface="Arial"/>
              </a:rPr>
              <a:t>[8]</a:t>
            </a:r>
            <a:r>
              <a:rPr lang="en-US" sz="1200" dirty="0">
                <a:solidFill>
                  <a:schemeClr val="tx1"/>
                </a:solidFill>
                <a:latin typeface="Times" pitchFamily="2" charset="0"/>
              </a:rPr>
              <a:t> </a:t>
            </a:r>
            <a:r>
              <a:rPr lang="en-US" sz="1200" dirty="0" err="1">
                <a:solidFill>
                  <a:schemeClr val="tx1"/>
                </a:solidFill>
                <a:latin typeface="Times" pitchFamily="2" charset="0"/>
              </a:rPr>
              <a:t>Zibin</a:t>
            </a:r>
            <a:r>
              <a:rPr lang="en-US" sz="1200" dirty="0">
                <a:solidFill>
                  <a:schemeClr val="tx1"/>
                </a:solidFill>
                <a:latin typeface="Times" pitchFamily="2" charset="0"/>
              </a:rPr>
              <a:t> Z </a:t>
            </a:r>
            <a:r>
              <a:rPr lang="en-US" sz="1200" dirty="0" err="1">
                <a:solidFill>
                  <a:schemeClr val="tx1"/>
                </a:solidFill>
                <a:latin typeface="Times" pitchFamily="2" charset="0"/>
              </a:rPr>
              <a:t>Yatao</a:t>
            </a:r>
            <a:r>
              <a:rPr lang="en-US" sz="1200" dirty="0">
                <a:solidFill>
                  <a:schemeClr val="tx1"/>
                </a:solidFill>
                <a:latin typeface="Times" pitchFamily="2" charset="0"/>
              </a:rPr>
              <a:t> Y, </a:t>
            </a:r>
            <a:r>
              <a:rPr lang="en-US" sz="1200" dirty="0" err="1">
                <a:solidFill>
                  <a:schemeClr val="tx1"/>
                </a:solidFill>
                <a:latin typeface="Times" pitchFamily="2" charset="0"/>
              </a:rPr>
              <a:t>Xiangdong</a:t>
            </a:r>
            <a:r>
              <a:rPr lang="en-US" sz="1200" dirty="0">
                <a:solidFill>
                  <a:schemeClr val="tx1"/>
                </a:solidFill>
                <a:latin typeface="Times" pitchFamily="2" charset="0"/>
              </a:rPr>
              <a:t> N, Hong-Ning D, and </a:t>
            </a:r>
            <a:r>
              <a:rPr lang="en-US" sz="1200" dirty="0" err="1">
                <a:solidFill>
                  <a:schemeClr val="tx1"/>
                </a:solidFill>
                <a:latin typeface="Times" pitchFamily="2" charset="0"/>
              </a:rPr>
              <a:t>Yuren</a:t>
            </a:r>
            <a:r>
              <a:rPr lang="en-US" sz="1200" dirty="0">
                <a:solidFill>
                  <a:schemeClr val="tx1"/>
                </a:solidFill>
                <a:latin typeface="Times" pitchFamily="2" charset="0"/>
              </a:rPr>
              <a:t> Z 2017. Wide and deep convolutional neural networks for electricity-theft detection to secure smart grids. IEEE Transactions on Industrial Informatics 14, 4 (2017)</a:t>
            </a:r>
          </a:p>
        </p:txBody>
      </p:sp>
    </p:spTree>
    <p:extLst>
      <p:ext uri="{BB962C8B-B14F-4D97-AF65-F5344CB8AC3E}">
        <p14:creationId xmlns:p14="http://schemas.microsoft.com/office/powerpoint/2010/main" val="17271080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dissolve">
                                      <p:cBhvr>
                                        <p:cTn id="7" dur="500"/>
                                        <p:tgtEl>
                                          <p:spTgt spid="5">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13" end="13"/>
                                            </p:txEl>
                                          </p:spTgt>
                                        </p:tgtEl>
                                        <p:attrNameLst>
                                          <p:attrName>style.visibility</p:attrName>
                                        </p:attrNameLst>
                                      </p:cBhvr>
                                      <p:to>
                                        <p:strVal val="visible"/>
                                      </p:to>
                                    </p:set>
                                    <p:animEffect transition="in" filter="dissolve">
                                      <p:cBhvr>
                                        <p:cTn id="10" dur="500"/>
                                        <p:tgtEl>
                                          <p:spTgt spid="5">
                                            <p:txEl>
                                              <p:pRg st="13" end="1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14" end="14"/>
                                            </p:txEl>
                                          </p:spTgt>
                                        </p:tgtEl>
                                        <p:attrNameLst>
                                          <p:attrName>style.visibility</p:attrName>
                                        </p:attrNameLst>
                                      </p:cBhvr>
                                      <p:to>
                                        <p:strVal val="visible"/>
                                      </p:to>
                                    </p:set>
                                    <p:animEffect transition="in" filter="dissolve">
                                      <p:cBhvr>
                                        <p:cTn id="13" dur="500"/>
                                        <p:tgtEl>
                                          <p:spTgt spid="5">
                                            <p:txEl>
                                              <p:pRg st="14" end="1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
                                            <p:txEl>
                                              <p:pRg st="15" end="15"/>
                                            </p:txEl>
                                          </p:spTgt>
                                        </p:tgtEl>
                                        <p:attrNameLst>
                                          <p:attrName>style.visibility</p:attrName>
                                        </p:attrNameLst>
                                      </p:cBhvr>
                                      <p:to>
                                        <p:strVal val="visible"/>
                                      </p:to>
                                    </p:set>
                                    <p:animEffect transition="in" filter="dissolve">
                                      <p:cBhvr>
                                        <p:cTn id="16" dur="500"/>
                                        <p:tgtEl>
                                          <p:spTgt spid="5">
                                            <p:txEl>
                                              <p:pRg st="15" end="15"/>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5">
                                            <p:txEl>
                                              <p:pRg st="16" end="16"/>
                                            </p:txEl>
                                          </p:spTgt>
                                        </p:tgtEl>
                                        <p:attrNameLst>
                                          <p:attrName>style.visibility</p:attrName>
                                        </p:attrNameLst>
                                      </p:cBhvr>
                                      <p:to>
                                        <p:strVal val="visible"/>
                                      </p:to>
                                    </p:set>
                                    <p:animEffect transition="in" filter="dissolve">
                                      <p:cBhvr>
                                        <p:cTn id="19" dur="500"/>
                                        <p:tgtEl>
                                          <p:spTgt spid="5">
                                            <p:txEl>
                                              <p:pRg st="16" end="1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131" y="218445"/>
            <a:ext cx="9329736" cy="611054"/>
          </a:xfrm>
        </p:spPr>
        <p:txBody>
          <a:bodyPr/>
          <a:lstStyle/>
          <a:p>
            <a:r>
              <a:rPr lang="en-US" altLang="zh-CN" sz="3200" b="1" dirty="0">
                <a:solidFill>
                  <a:srgbClr val="000000"/>
                </a:solidFill>
                <a:latin typeface="Times" pitchFamily="2" charset="0"/>
                <a:ea typeface="黑体"/>
                <a:cs typeface="Arial" panose="020B0604020202020204" pitchFamily="34" charset="0"/>
              </a:rPr>
              <a:t>Experiments</a:t>
            </a:r>
            <a:endParaRPr lang="en-US" sz="3200" dirty="0">
              <a:latin typeface="Times" pitchFamily="2" charset="0"/>
              <a:cs typeface="Arial" panose="020B0604020202020204" pitchFamily="34" charset="0"/>
            </a:endParaRPr>
          </a:p>
        </p:txBody>
      </p:sp>
      <p:pic>
        <p:nvPicPr>
          <p:cNvPr id="4" name="Picture 3">
            <a:extLst>
              <a:ext uri="{FF2B5EF4-FFF2-40B4-BE49-F238E27FC236}">
                <a16:creationId xmlns:a16="http://schemas.microsoft.com/office/drawing/2014/main" id="{D1A38BE5-20CC-6841-8672-8676A93160CB}"/>
              </a:ext>
            </a:extLst>
          </p:cNvPr>
          <p:cNvPicPr>
            <a:picLocks noChangeAspect="1"/>
          </p:cNvPicPr>
          <p:nvPr/>
        </p:nvPicPr>
        <p:blipFill>
          <a:blip r:embed="rId3"/>
          <a:stretch>
            <a:fillRect/>
          </a:stretch>
        </p:blipFill>
        <p:spPr>
          <a:xfrm>
            <a:off x="1563798" y="1219200"/>
            <a:ext cx="6778403" cy="5003800"/>
          </a:xfrm>
          <a:prstGeom prst="rect">
            <a:avLst/>
          </a:prstGeom>
        </p:spPr>
      </p:pic>
      <p:sp>
        <p:nvSpPr>
          <p:cNvPr id="8" name="Rectangle 7">
            <a:extLst>
              <a:ext uri="{FF2B5EF4-FFF2-40B4-BE49-F238E27FC236}">
                <a16:creationId xmlns:a16="http://schemas.microsoft.com/office/drawing/2014/main" id="{8291E903-721A-0C4D-8396-C246C9BD981C}"/>
              </a:ext>
            </a:extLst>
          </p:cNvPr>
          <p:cNvSpPr/>
          <p:nvPr/>
        </p:nvSpPr>
        <p:spPr>
          <a:xfrm>
            <a:off x="4191000" y="1370146"/>
            <a:ext cx="4151201" cy="763454"/>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F6DAAC0-D8DE-EA43-8ACC-8D02EB2CC819}"/>
                  </a:ext>
                </a:extLst>
              </p:cNvPr>
              <p:cNvSpPr/>
              <p:nvPr/>
            </p:nvSpPr>
            <p:spPr>
              <a:xfrm>
                <a:off x="1143000" y="1981200"/>
                <a:ext cx="7696200" cy="2209800"/>
              </a:xfrm>
              <a:prstGeom prst="rect">
                <a:avLst/>
              </a:prstGeom>
              <a:solidFill>
                <a:schemeClr val="bg1"/>
              </a:solidFill>
              <a:ln w="28575">
                <a:solidFill>
                  <a:srgbClr val="C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altLang="zh-CN" sz="2000" b="1" dirty="0">
                  <a:solidFill>
                    <a:schemeClr val="tx1"/>
                  </a:solidFill>
                  <a:latin typeface="Times" pitchFamily="2" charset="0"/>
                  <a:cs typeface="Arial"/>
                </a:endParaRPr>
              </a:p>
              <a:p>
                <a:pPr algn="just"/>
                <a:r>
                  <a:rPr lang="zh-CN" altLang="en-US" sz="2000" b="1" dirty="0">
                    <a:solidFill>
                      <a:schemeClr val="tx1"/>
                    </a:solidFill>
                    <a:latin typeface="Times" pitchFamily="2" charset="0"/>
                    <a:cs typeface="Arial"/>
                  </a:rPr>
                  <a:t>   </a:t>
                </a:r>
                <a:endParaRPr lang="en-US" altLang="zh-CN" sz="2000" b="1" dirty="0">
                  <a:solidFill>
                    <a:schemeClr val="tx1"/>
                  </a:solidFill>
                  <a:latin typeface="Times" pitchFamily="2" charset="0"/>
                  <a:cs typeface="Arial"/>
                </a:endParaRPr>
              </a:p>
              <a:p>
                <a:pPr algn="just"/>
                <a:r>
                  <a:rPr lang="zh-CN" altLang="en-US" sz="2000" b="1" dirty="0">
                    <a:solidFill>
                      <a:schemeClr val="tx1"/>
                    </a:solidFill>
                    <a:latin typeface="Times" pitchFamily="2" charset="0"/>
                    <a:cs typeface="Arial"/>
                  </a:rPr>
                  <a:t>    </a:t>
                </a:r>
                <a:endParaRPr lang="en-US" altLang="zh-CN" sz="2000" b="1" dirty="0">
                  <a:solidFill>
                    <a:schemeClr val="tx1"/>
                  </a:solidFill>
                  <a:latin typeface="Times" pitchFamily="2" charset="0"/>
                  <a:cs typeface="Arial"/>
                </a:endParaRPr>
              </a:p>
              <a:p>
                <a:pPr algn="just"/>
                <a:r>
                  <a:rPr lang="zh-CN" altLang="en-US" sz="2000" b="1" dirty="0">
                    <a:solidFill>
                      <a:schemeClr val="tx1"/>
                    </a:solidFill>
                    <a:latin typeface="Times" pitchFamily="2" charset="0"/>
                    <a:cs typeface="Arial"/>
                  </a:rPr>
                  <a:t>    </a:t>
                </a:r>
                <a:r>
                  <a:rPr lang="en-US" altLang="zh-CN" sz="2000" b="1" dirty="0">
                    <a:solidFill>
                      <a:srgbClr val="C00000"/>
                    </a:solidFill>
                    <a:latin typeface="Times" pitchFamily="2" charset="0"/>
                    <a:cs typeface="Arial"/>
                  </a:rPr>
                  <a:t>F0.5</a:t>
                </a:r>
                <a:r>
                  <a:rPr lang="en-US" sz="2000" b="1" dirty="0">
                    <a:solidFill>
                      <a:schemeClr val="tx1"/>
                    </a:solidFill>
                    <a:latin typeface="Times" pitchFamily="2" charset="0"/>
                    <a:cs typeface="Arial"/>
                  </a:rPr>
                  <a:t>: </a:t>
                </a:r>
                <a14:m>
                  <m:oMath xmlns:m="http://schemas.openxmlformats.org/officeDocument/2006/math">
                    <m:sSub>
                      <m:sSubPr>
                        <m:ctrlPr>
                          <a:rPr lang="en-US" altLang="zh-CN" sz="2000" b="0" i="1" smtClean="0">
                            <a:solidFill>
                              <a:schemeClr val="tx1"/>
                            </a:solidFill>
                            <a:latin typeface="Cambria Math" panose="02040503050406030204" pitchFamily="18" charset="0"/>
                            <a:cs typeface="Arial"/>
                          </a:rPr>
                        </m:ctrlPr>
                      </m:sSubPr>
                      <m:e>
                        <m:r>
                          <a:rPr lang="en-US" altLang="zh-CN" sz="2000" b="0" i="1" smtClean="0">
                            <a:solidFill>
                              <a:schemeClr val="tx1"/>
                            </a:solidFill>
                            <a:latin typeface="Cambria Math" panose="02040503050406030204" pitchFamily="18" charset="0"/>
                            <a:cs typeface="Arial"/>
                          </a:rPr>
                          <m:t>𝐹</m:t>
                        </m:r>
                      </m:e>
                      <m:sub>
                        <m:r>
                          <a:rPr lang="en-US" altLang="zh-CN" sz="2000" b="0" i="1" smtClean="0">
                            <a:solidFill>
                              <a:schemeClr val="tx1"/>
                            </a:solidFill>
                            <a:latin typeface="Cambria Math" panose="02040503050406030204" pitchFamily="18" charset="0"/>
                            <a:ea typeface="Cambria Math" panose="02040503050406030204" pitchFamily="18" charset="0"/>
                            <a:cs typeface="Arial"/>
                          </a:rPr>
                          <m:t>𝛽</m:t>
                        </m:r>
                      </m:sub>
                    </m:sSub>
                    <m:r>
                      <a:rPr lang="en-US" altLang="zh-CN" sz="2000" b="0" i="1" smtClean="0">
                        <a:solidFill>
                          <a:schemeClr val="tx1"/>
                        </a:solidFill>
                        <a:latin typeface="Cambria Math" panose="02040503050406030204" pitchFamily="18" charset="0"/>
                        <a:ea typeface="Cambria Math" panose="02040503050406030204" pitchFamily="18" charset="0"/>
                        <a:cs typeface="Arial"/>
                      </a:rPr>
                      <m:t>=(1+</m:t>
                    </m:r>
                    <m:sSup>
                      <m:sSupPr>
                        <m:ctrlPr>
                          <a:rPr lang="en-US" altLang="zh-CN" sz="2000" b="0" i="1" smtClean="0">
                            <a:solidFill>
                              <a:schemeClr val="tx1"/>
                            </a:solidFill>
                            <a:latin typeface="Cambria Math" panose="02040503050406030204" pitchFamily="18" charset="0"/>
                            <a:ea typeface="Cambria Math" panose="02040503050406030204" pitchFamily="18" charset="0"/>
                            <a:cs typeface="Arial"/>
                          </a:rPr>
                        </m:ctrlPr>
                      </m:sSupPr>
                      <m:e>
                        <m:r>
                          <a:rPr lang="en-US" altLang="zh-CN" sz="2000" b="0" i="1" smtClean="0">
                            <a:solidFill>
                              <a:schemeClr val="tx1"/>
                            </a:solidFill>
                            <a:latin typeface="Cambria Math" panose="02040503050406030204" pitchFamily="18" charset="0"/>
                            <a:ea typeface="Cambria Math" panose="02040503050406030204" pitchFamily="18" charset="0"/>
                            <a:cs typeface="Arial"/>
                          </a:rPr>
                          <m:t>𝛽</m:t>
                        </m:r>
                      </m:e>
                      <m:sup>
                        <m:r>
                          <a:rPr lang="en-US" altLang="zh-CN" sz="2000" b="0" i="1" smtClean="0">
                            <a:solidFill>
                              <a:schemeClr val="tx1"/>
                            </a:solidFill>
                            <a:latin typeface="Cambria Math" panose="02040503050406030204" pitchFamily="18" charset="0"/>
                            <a:ea typeface="Cambria Math" panose="02040503050406030204" pitchFamily="18" charset="0"/>
                            <a:cs typeface="Arial"/>
                          </a:rPr>
                          <m:t>2</m:t>
                        </m:r>
                      </m:sup>
                    </m:sSup>
                    <m:r>
                      <a:rPr lang="en-US" altLang="zh-CN" sz="2000" b="0" i="1" smtClean="0">
                        <a:solidFill>
                          <a:schemeClr val="tx1"/>
                        </a:solidFill>
                        <a:latin typeface="Cambria Math" panose="02040503050406030204" pitchFamily="18" charset="0"/>
                        <a:ea typeface="Cambria Math" panose="02040503050406030204" pitchFamily="18" charset="0"/>
                        <a:cs typeface="Arial"/>
                      </a:rPr>
                      <m:t>)</m:t>
                    </m:r>
                    <m:f>
                      <m:fPr>
                        <m:ctrlPr>
                          <a:rPr lang="en-US" altLang="zh-CN" sz="2000" b="0" i="1" smtClean="0">
                            <a:solidFill>
                              <a:schemeClr val="tx1"/>
                            </a:solidFill>
                            <a:latin typeface="Cambria Math" panose="02040503050406030204" pitchFamily="18" charset="0"/>
                            <a:ea typeface="Cambria Math" panose="02040503050406030204" pitchFamily="18" charset="0"/>
                            <a:cs typeface="Arial"/>
                          </a:rPr>
                        </m:ctrlPr>
                      </m:fPr>
                      <m:num>
                        <m:r>
                          <a:rPr lang="en-US" altLang="zh-CN" sz="2000" b="0" i="1" smtClean="0">
                            <a:solidFill>
                              <a:schemeClr val="tx1"/>
                            </a:solidFill>
                            <a:latin typeface="Cambria Math" panose="02040503050406030204" pitchFamily="18" charset="0"/>
                            <a:ea typeface="Cambria Math" panose="02040503050406030204" pitchFamily="18" charset="0"/>
                            <a:cs typeface="Arial"/>
                          </a:rPr>
                          <m:t>𝑝𝑟𝑒𝑐𝑖𝑠𝑖𝑜𝑛</m:t>
                        </m:r>
                        <m:r>
                          <a:rPr lang="en-US" altLang="zh-CN" sz="2000" b="0" i="1" smtClean="0">
                            <a:solidFill>
                              <a:schemeClr val="tx1"/>
                            </a:solidFill>
                            <a:latin typeface="Cambria Math" panose="02040503050406030204" pitchFamily="18" charset="0"/>
                            <a:ea typeface="Cambria Math" panose="02040503050406030204" pitchFamily="18" charset="0"/>
                            <a:cs typeface="Arial"/>
                          </a:rPr>
                          <m:t>  ×  </m:t>
                        </m:r>
                        <m:r>
                          <a:rPr lang="en-US" altLang="zh-CN" sz="2000" b="0" i="1" smtClean="0">
                            <a:solidFill>
                              <a:schemeClr val="tx1"/>
                            </a:solidFill>
                            <a:latin typeface="Cambria Math" panose="02040503050406030204" pitchFamily="18" charset="0"/>
                            <a:ea typeface="Cambria Math" panose="02040503050406030204" pitchFamily="18" charset="0"/>
                            <a:cs typeface="Arial"/>
                          </a:rPr>
                          <m:t>𝑟𝑒𝑐𝑎𝑙𝑙</m:t>
                        </m:r>
                      </m:num>
                      <m:den>
                        <m:sSup>
                          <m:sSupPr>
                            <m:ctrlPr>
                              <a:rPr lang="en-US" altLang="zh-CN" sz="2000" b="0" i="1" smtClean="0">
                                <a:solidFill>
                                  <a:schemeClr val="tx1"/>
                                </a:solidFill>
                                <a:latin typeface="Cambria Math" panose="02040503050406030204" pitchFamily="18" charset="0"/>
                                <a:ea typeface="Cambria Math" panose="02040503050406030204" pitchFamily="18" charset="0"/>
                                <a:cs typeface="Arial"/>
                              </a:rPr>
                            </m:ctrlPr>
                          </m:sSupPr>
                          <m:e>
                            <m:r>
                              <a:rPr lang="en-US" altLang="zh-CN" sz="2000" b="0" i="1" smtClean="0">
                                <a:solidFill>
                                  <a:schemeClr val="tx1"/>
                                </a:solidFill>
                                <a:latin typeface="Cambria Math" panose="02040503050406030204" pitchFamily="18" charset="0"/>
                                <a:ea typeface="Cambria Math" panose="02040503050406030204" pitchFamily="18" charset="0"/>
                                <a:cs typeface="Arial"/>
                              </a:rPr>
                              <m:t>𝛽</m:t>
                            </m:r>
                          </m:e>
                          <m:sup>
                            <m:r>
                              <a:rPr lang="en-US" altLang="zh-CN" sz="2000" b="0" i="1" smtClean="0">
                                <a:solidFill>
                                  <a:schemeClr val="tx1"/>
                                </a:solidFill>
                                <a:latin typeface="Cambria Math" panose="02040503050406030204" pitchFamily="18" charset="0"/>
                                <a:ea typeface="Cambria Math" panose="02040503050406030204" pitchFamily="18" charset="0"/>
                                <a:cs typeface="Arial"/>
                              </a:rPr>
                              <m:t>2</m:t>
                            </m:r>
                          </m:sup>
                        </m:sSup>
                        <m:r>
                          <a:rPr lang="en-US" altLang="zh-CN" sz="2000" b="0" i="1" smtClean="0">
                            <a:solidFill>
                              <a:schemeClr val="tx1"/>
                            </a:solidFill>
                            <a:latin typeface="Cambria Math" panose="02040503050406030204" pitchFamily="18" charset="0"/>
                            <a:ea typeface="Cambria Math" panose="02040503050406030204" pitchFamily="18" charset="0"/>
                            <a:cs typeface="Arial"/>
                          </a:rPr>
                          <m:t> × </m:t>
                        </m:r>
                        <m:r>
                          <a:rPr lang="en-US" altLang="zh-CN" sz="2000" b="0" i="1" smtClean="0">
                            <a:solidFill>
                              <a:schemeClr val="tx1"/>
                            </a:solidFill>
                            <a:latin typeface="Cambria Math" panose="02040503050406030204" pitchFamily="18" charset="0"/>
                            <a:ea typeface="Cambria Math" panose="02040503050406030204" pitchFamily="18" charset="0"/>
                            <a:cs typeface="Arial"/>
                          </a:rPr>
                          <m:t>𝑝𝑟𝑒𝑐𝑖𝑠𝑖𝑜𝑛</m:t>
                        </m:r>
                        <m:r>
                          <a:rPr lang="en-US" altLang="zh-CN" sz="2000" b="0" i="1" smtClean="0">
                            <a:solidFill>
                              <a:schemeClr val="tx1"/>
                            </a:solidFill>
                            <a:latin typeface="Cambria Math" panose="02040503050406030204" pitchFamily="18" charset="0"/>
                            <a:ea typeface="Cambria Math" panose="02040503050406030204" pitchFamily="18" charset="0"/>
                            <a:cs typeface="Arial"/>
                          </a:rPr>
                          <m:t> +</m:t>
                        </m:r>
                        <m:r>
                          <a:rPr lang="en-US" altLang="zh-CN" sz="2000" b="0" i="1" smtClean="0">
                            <a:solidFill>
                              <a:schemeClr val="tx1"/>
                            </a:solidFill>
                            <a:latin typeface="Cambria Math" panose="02040503050406030204" pitchFamily="18" charset="0"/>
                            <a:ea typeface="Cambria Math" panose="02040503050406030204" pitchFamily="18" charset="0"/>
                            <a:cs typeface="Arial"/>
                          </a:rPr>
                          <m:t>𝑟𝑒𝑐𝑎𝑙𝑙</m:t>
                        </m:r>
                      </m:den>
                    </m:f>
                  </m:oMath>
                </a14:m>
                <a:r>
                  <a:rPr lang="en-US" altLang="zh-CN" sz="2000" dirty="0">
                    <a:solidFill>
                      <a:schemeClr val="tx1"/>
                    </a:solidFill>
                    <a:latin typeface="Times" pitchFamily="2" charset="0"/>
                    <a:cs typeface="Arial"/>
                  </a:rPr>
                  <a:t> </a:t>
                </a:r>
                <a14:m>
                  <m:oMath xmlns:m="http://schemas.openxmlformats.org/officeDocument/2006/math">
                    <m:r>
                      <a:rPr lang="en-US" altLang="zh-CN" sz="2000" i="1" dirty="0" smtClean="0">
                        <a:solidFill>
                          <a:schemeClr val="tx1"/>
                        </a:solidFill>
                        <a:latin typeface="Cambria Math" panose="02040503050406030204" pitchFamily="18" charset="0"/>
                        <a:ea typeface="Cambria Math" panose="02040503050406030204" pitchFamily="18" charset="0"/>
                        <a:cs typeface="Arial"/>
                      </a:rPr>
                      <m:t>𝛽</m:t>
                    </m:r>
                    <m:r>
                      <a:rPr lang="en-US" altLang="zh-CN" sz="2000" b="0" i="1" dirty="0" smtClean="0">
                        <a:solidFill>
                          <a:schemeClr val="tx1"/>
                        </a:solidFill>
                        <a:latin typeface="Cambria Math" panose="02040503050406030204" pitchFamily="18" charset="0"/>
                        <a:ea typeface="Cambria Math" panose="02040503050406030204" pitchFamily="18" charset="0"/>
                        <a:cs typeface="Arial"/>
                      </a:rPr>
                      <m:t>=0.5</m:t>
                    </m:r>
                  </m:oMath>
                </a14:m>
                <a:endParaRPr lang="en-US" sz="2000" dirty="0">
                  <a:solidFill>
                    <a:schemeClr val="tx1"/>
                  </a:solidFill>
                  <a:latin typeface="Times" pitchFamily="2" charset="0"/>
                </a:endParaRPr>
              </a:p>
              <a:p>
                <a:pPr algn="just">
                  <a:lnSpc>
                    <a:spcPct val="150000"/>
                  </a:lnSpc>
                </a:pPr>
                <a:r>
                  <a:rPr lang="en-US" sz="2000" dirty="0">
                    <a:solidFill>
                      <a:schemeClr val="tx1"/>
                    </a:solidFill>
                    <a:latin typeface="Times" pitchFamily="2" charset="0"/>
                  </a:rPr>
                  <a:t>         precision is more important than recall to real application</a:t>
                </a:r>
              </a:p>
              <a:p>
                <a:pPr algn="just">
                  <a:lnSpc>
                    <a:spcPct val="150000"/>
                  </a:lnSpc>
                </a:pPr>
                <a:endParaRPr lang="en-US" sz="2000" b="1" dirty="0">
                  <a:solidFill>
                    <a:schemeClr val="tx1"/>
                  </a:solidFill>
                  <a:latin typeface="Times" pitchFamily="2" charset="0"/>
                  <a:cs typeface="Arial"/>
                </a:endParaRPr>
              </a:p>
              <a:p>
                <a:pPr algn="just"/>
                <a:r>
                  <a:rPr lang="zh-CN" altLang="en-US" sz="2000" b="1" dirty="0">
                    <a:solidFill>
                      <a:schemeClr val="tx1"/>
                    </a:solidFill>
                    <a:latin typeface="Times" pitchFamily="2" charset="0"/>
                    <a:cs typeface="Arial"/>
                  </a:rPr>
                  <a:t>    </a:t>
                </a:r>
                <a:r>
                  <a:rPr lang="en-US" sz="2000" b="1" dirty="0">
                    <a:solidFill>
                      <a:srgbClr val="C00000"/>
                    </a:solidFill>
                    <a:latin typeface="Times" pitchFamily="2" charset="0"/>
                    <a:cs typeface="Arial"/>
                  </a:rPr>
                  <a:t>Variation</a:t>
                </a:r>
                <a:r>
                  <a:rPr lang="en-US" sz="2000" b="1" dirty="0">
                    <a:solidFill>
                      <a:schemeClr val="tx1"/>
                    </a:solidFill>
                    <a:latin typeface="Times" pitchFamily="2" charset="0"/>
                    <a:cs typeface="Arial"/>
                  </a:rPr>
                  <a:t>: </a:t>
                </a:r>
                <a:r>
                  <a:rPr lang="en-US" sz="2000" dirty="0">
                    <a:solidFill>
                      <a:schemeClr val="tx1"/>
                    </a:solidFill>
                    <a:latin typeface="Times" pitchFamily="2" charset="0"/>
                  </a:rPr>
                  <a:t>the stability of the model also needs to be considered</a:t>
                </a:r>
              </a:p>
              <a:p>
                <a:pPr algn="just"/>
                <a:endParaRPr lang="en-US" sz="2000" dirty="0">
                  <a:latin typeface="Times" pitchFamily="2" charset="0"/>
                </a:endParaRPr>
              </a:p>
              <a:p>
                <a:pPr algn="just"/>
                <a:endParaRPr lang="en-US" sz="2000" b="1" dirty="0">
                  <a:solidFill>
                    <a:srgbClr val="FFFF00"/>
                  </a:solidFill>
                  <a:latin typeface="Times" pitchFamily="2" charset="0"/>
                  <a:cs typeface="Arial"/>
                </a:endParaRPr>
              </a:p>
              <a:p>
                <a:pPr>
                  <a:lnSpc>
                    <a:spcPct val="150000"/>
                  </a:lnSpc>
                </a:pPr>
                <a:endParaRPr lang="en-US" sz="1000" dirty="0">
                  <a:solidFill>
                    <a:schemeClr val="bg1"/>
                  </a:solidFill>
                  <a:latin typeface="Times" pitchFamily="2" charset="0"/>
                  <a:cs typeface="Arial"/>
                </a:endParaRPr>
              </a:p>
            </p:txBody>
          </p:sp>
        </mc:Choice>
        <mc:Fallback xmlns="">
          <p:sp>
            <p:nvSpPr>
              <p:cNvPr id="6" name="Rectangle 5">
                <a:extLst>
                  <a:ext uri="{FF2B5EF4-FFF2-40B4-BE49-F238E27FC236}">
                    <a16:creationId xmlns:a16="http://schemas.microsoft.com/office/drawing/2014/main" id="{BF6DAAC0-D8DE-EA43-8ACC-8D02EB2CC819}"/>
                  </a:ext>
                </a:extLst>
              </p:cNvPr>
              <p:cNvSpPr>
                <a:spLocks noRot="1" noChangeAspect="1" noMove="1" noResize="1" noEditPoints="1" noAdjustHandles="1" noChangeArrowheads="1" noChangeShapeType="1" noTextEdit="1"/>
              </p:cNvSpPr>
              <p:nvPr/>
            </p:nvSpPr>
            <p:spPr>
              <a:xfrm>
                <a:off x="1143000" y="1981200"/>
                <a:ext cx="7696200" cy="2209800"/>
              </a:xfrm>
              <a:prstGeom prst="rect">
                <a:avLst/>
              </a:prstGeom>
              <a:blipFill>
                <a:blip r:embed="rId4"/>
                <a:stretch>
                  <a:fillRect/>
                </a:stretch>
              </a:blipFill>
              <a:ln w="28575">
                <a:solidFill>
                  <a:srgbClr val="C00000"/>
                </a:solidFill>
                <a:prstDash val="sysDash"/>
              </a:ln>
            </p:spPr>
            <p:txBody>
              <a:bodyPr/>
              <a:lstStyle/>
              <a:p>
                <a:r>
                  <a:rPr lang="zh-CN" altLang="en-US">
                    <a:noFill/>
                  </a:rPr>
                  <a:t> </a:t>
                </a:r>
              </a:p>
            </p:txBody>
          </p:sp>
        </mc:Fallback>
      </mc:AlternateContent>
    </p:spTree>
    <p:extLst>
      <p:ext uri="{BB962C8B-B14F-4D97-AF65-F5344CB8AC3E}">
        <p14:creationId xmlns:p14="http://schemas.microsoft.com/office/powerpoint/2010/main" val="214245025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131" y="218445"/>
            <a:ext cx="9329736" cy="611054"/>
          </a:xfrm>
        </p:spPr>
        <p:txBody>
          <a:bodyPr/>
          <a:lstStyle/>
          <a:p>
            <a:r>
              <a:rPr lang="en-US" altLang="zh-CN" sz="3200" b="1" dirty="0">
                <a:solidFill>
                  <a:srgbClr val="000000"/>
                </a:solidFill>
                <a:latin typeface="Times" pitchFamily="2" charset="0"/>
                <a:ea typeface="黑体"/>
                <a:cs typeface="Arial" panose="020B0604020202020204" pitchFamily="34" charset="0"/>
              </a:rPr>
              <a:t>Experiments</a:t>
            </a:r>
            <a:endParaRPr lang="en-US" sz="3200" dirty="0">
              <a:latin typeface="Times" pitchFamily="2" charset="0"/>
              <a:cs typeface="Arial" panose="020B0604020202020204" pitchFamily="34" charset="0"/>
            </a:endParaRPr>
          </a:p>
        </p:txBody>
      </p:sp>
      <p:pic>
        <p:nvPicPr>
          <p:cNvPr id="4" name="Picture 3">
            <a:extLst>
              <a:ext uri="{FF2B5EF4-FFF2-40B4-BE49-F238E27FC236}">
                <a16:creationId xmlns:a16="http://schemas.microsoft.com/office/drawing/2014/main" id="{D1A38BE5-20CC-6841-8672-8676A93160CB}"/>
              </a:ext>
            </a:extLst>
          </p:cNvPr>
          <p:cNvPicPr>
            <a:picLocks noChangeAspect="1"/>
          </p:cNvPicPr>
          <p:nvPr/>
        </p:nvPicPr>
        <p:blipFill>
          <a:blip r:embed="rId3"/>
          <a:stretch>
            <a:fillRect/>
          </a:stretch>
        </p:blipFill>
        <p:spPr>
          <a:xfrm>
            <a:off x="1563798" y="1219200"/>
            <a:ext cx="6778403" cy="5003800"/>
          </a:xfrm>
          <a:prstGeom prst="rect">
            <a:avLst/>
          </a:prstGeom>
        </p:spPr>
      </p:pic>
      <p:sp>
        <p:nvSpPr>
          <p:cNvPr id="7" name="Rectangle 7">
            <a:extLst>
              <a:ext uri="{FF2B5EF4-FFF2-40B4-BE49-F238E27FC236}">
                <a16:creationId xmlns:a16="http://schemas.microsoft.com/office/drawing/2014/main" id="{7DAFDED9-D4BB-3E4D-BC61-B66DAB3AD69F}"/>
              </a:ext>
            </a:extLst>
          </p:cNvPr>
          <p:cNvSpPr/>
          <p:nvPr/>
        </p:nvSpPr>
        <p:spPr>
          <a:xfrm>
            <a:off x="3124200" y="5638800"/>
            <a:ext cx="5218001" cy="381000"/>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0227368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131" y="218445"/>
            <a:ext cx="9329736" cy="611054"/>
          </a:xfrm>
        </p:spPr>
        <p:txBody>
          <a:bodyPr/>
          <a:lstStyle/>
          <a:p>
            <a:r>
              <a:rPr lang="en-US" altLang="zh-CN" sz="3200" b="1" dirty="0">
                <a:solidFill>
                  <a:srgbClr val="000000"/>
                </a:solidFill>
                <a:latin typeface="Times" pitchFamily="2" charset="0"/>
                <a:ea typeface="黑体"/>
                <a:cs typeface="Arial" panose="020B0604020202020204" pitchFamily="34" charset="0"/>
              </a:rPr>
              <a:t>Effectiveness</a:t>
            </a:r>
            <a:r>
              <a:rPr lang="zh-CN" altLang="en-US" sz="3200" b="1" dirty="0">
                <a:solidFill>
                  <a:srgbClr val="000000"/>
                </a:solidFill>
                <a:latin typeface="Times" pitchFamily="2" charset="0"/>
                <a:ea typeface="黑体"/>
                <a:cs typeface="Arial" panose="020B0604020202020204" pitchFamily="34" charset="0"/>
              </a:rPr>
              <a:t> </a:t>
            </a:r>
            <a:r>
              <a:rPr lang="en-US" altLang="zh-CN" sz="3200" b="1" dirty="0">
                <a:solidFill>
                  <a:srgbClr val="000000"/>
                </a:solidFill>
                <a:latin typeface="Times" pitchFamily="2" charset="0"/>
                <a:ea typeface="黑体"/>
                <a:cs typeface="Arial" panose="020B0604020202020204" pitchFamily="34" charset="0"/>
              </a:rPr>
              <a:t>Validation</a:t>
            </a:r>
            <a:endParaRPr lang="en-US" sz="3200" dirty="0">
              <a:latin typeface="Times" pitchFamily="2" charset="0"/>
              <a:cs typeface="Arial" panose="020B0604020202020204" pitchFamily="34" charset="0"/>
            </a:endParaRPr>
          </a:p>
        </p:txBody>
      </p:sp>
      <p:sp>
        <p:nvSpPr>
          <p:cNvPr id="5" name="Rectangle 2">
            <a:extLst>
              <a:ext uri="{FF2B5EF4-FFF2-40B4-BE49-F238E27FC236}">
                <a16:creationId xmlns:a16="http://schemas.microsoft.com/office/drawing/2014/main" id="{C9C95E68-9D29-AC49-9B5C-631A767E9B64}"/>
              </a:ext>
            </a:extLst>
          </p:cNvPr>
          <p:cNvSpPr/>
          <p:nvPr/>
        </p:nvSpPr>
        <p:spPr>
          <a:xfrm>
            <a:off x="194273" y="997593"/>
            <a:ext cx="9580336" cy="461665"/>
          </a:xfrm>
          <a:prstGeom prst="rect">
            <a:avLst/>
          </a:prstGeom>
        </p:spPr>
        <p:txBody>
          <a:bodyPr wrap="square">
            <a:spAutoFit/>
          </a:bodyPr>
          <a:lstStyle/>
          <a:p>
            <a:pPr marL="342900" indent="-342900" algn="ctr">
              <a:buClr>
                <a:srgbClr val="C00000"/>
              </a:buClr>
              <a:buFont typeface="Zapf Dingbats"/>
              <a:buChar char="❑"/>
            </a:pPr>
            <a:r>
              <a:rPr kumimoji="1" lang="en-US" altLang="zh-CN" sz="2400" dirty="0">
                <a:solidFill>
                  <a:srgbClr val="000000"/>
                </a:solidFill>
                <a:latin typeface="Times" pitchFamily="2" charset="0"/>
                <a:ea typeface="Microsoft YaHei" panose="020B0503020204020204" pitchFamily="34" charset="-122"/>
                <a:cs typeface="Arial" panose="020B0604020202020204" pitchFamily="34" charset="0"/>
              </a:rPr>
              <a:t>Several</a:t>
            </a:r>
            <a:r>
              <a:rPr kumimoji="1" lang="zh-CN" altLang="en-US" sz="2400" dirty="0">
                <a:solidFill>
                  <a:srgbClr val="000000"/>
                </a:solidFill>
                <a:latin typeface="Times" pitchFamily="2" charset="0"/>
                <a:ea typeface="Microsoft YaHei" panose="020B0503020204020204" pitchFamily="34" charset="-122"/>
                <a:cs typeface="Arial" panose="020B0604020202020204" pitchFamily="34" charset="0"/>
              </a:rPr>
              <a:t> </a:t>
            </a:r>
            <a:r>
              <a:rPr kumimoji="1" lang="en-US" altLang="zh-CN" sz="2400" dirty="0">
                <a:solidFill>
                  <a:srgbClr val="C00000"/>
                </a:solidFill>
                <a:latin typeface="Times" pitchFamily="2" charset="0"/>
                <a:ea typeface="Microsoft YaHei" panose="020B0503020204020204" pitchFamily="34" charset="-122"/>
                <a:cs typeface="Arial" panose="020B0604020202020204" pitchFamily="34" charset="0"/>
              </a:rPr>
              <a:t>ablation</a:t>
            </a:r>
            <a:r>
              <a:rPr kumimoji="1" lang="zh-CN" altLang="en-US" sz="2400" dirty="0">
                <a:solidFill>
                  <a:srgbClr val="C00000"/>
                </a:solidFill>
                <a:latin typeface="Times" pitchFamily="2" charset="0"/>
                <a:ea typeface="Microsoft YaHei" panose="020B0503020204020204" pitchFamily="34" charset="-122"/>
                <a:cs typeface="Arial" panose="020B0604020202020204" pitchFamily="34" charset="0"/>
              </a:rPr>
              <a:t> </a:t>
            </a:r>
            <a:r>
              <a:rPr kumimoji="1" lang="en-US" altLang="zh-CN" sz="2400" dirty="0">
                <a:solidFill>
                  <a:srgbClr val="C00000"/>
                </a:solidFill>
                <a:latin typeface="Times" pitchFamily="2" charset="0"/>
                <a:ea typeface="Microsoft YaHei" panose="020B0503020204020204" pitchFamily="34" charset="-122"/>
                <a:cs typeface="Arial" panose="020B0604020202020204" pitchFamily="34" charset="0"/>
              </a:rPr>
              <a:t>studies</a:t>
            </a:r>
            <a:r>
              <a:rPr kumimoji="1" lang="zh-CN" altLang="en-US" sz="2400" dirty="0">
                <a:solidFill>
                  <a:srgbClr val="C00000"/>
                </a:solidFill>
                <a:latin typeface="Times" pitchFamily="2" charset="0"/>
                <a:ea typeface="Microsoft YaHei" panose="020B0503020204020204" pitchFamily="34" charset="-122"/>
                <a:cs typeface="Arial" panose="020B0604020202020204" pitchFamily="34" charset="0"/>
              </a:rPr>
              <a:t> </a:t>
            </a:r>
            <a:r>
              <a:rPr kumimoji="1" lang="en-US" altLang="zh-CN" sz="2400" dirty="0">
                <a:solidFill>
                  <a:srgbClr val="000000"/>
                </a:solidFill>
                <a:latin typeface="Times" pitchFamily="2" charset="0"/>
                <a:ea typeface="Microsoft YaHei" panose="020B0503020204020204" pitchFamily="34" charset="-122"/>
                <a:cs typeface="Arial" panose="020B0604020202020204" pitchFamily="34" charset="0"/>
              </a:rPr>
              <a:t>are</a:t>
            </a:r>
            <a:r>
              <a:rPr kumimoji="1" lang="zh-CN" altLang="en-US" sz="2400" dirty="0">
                <a:solidFill>
                  <a:srgbClr val="000000"/>
                </a:solidFill>
                <a:latin typeface="Times" pitchFamily="2" charset="0"/>
                <a:ea typeface="Microsoft YaHei" panose="020B0503020204020204" pitchFamily="34" charset="-122"/>
                <a:cs typeface="Arial" panose="020B0604020202020204" pitchFamily="34" charset="0"/>
              </a:rPr>
              <a:t> </a:t>
            </a:r>
            <a:r>
              <a:rPr kumimoji="1" lang="en-US" altLang="zh-CN" sz="2400" dirty="0">
                <a:solidFill>
                  <a:srgbClr val="000000"/>
                </a:solidFill>
                <a:latin typeface="Times" pitchFamily="2" charset="0"/>
                <a:ea typeface="Microsoft YaHei" panose="020B0503020204020204" pitchFamily="34" charset="-122"/>
                <a:cs typeface="Arial" panose="020B0604020202020204" pitchFamily="34" charset="0"/>
              </a:rPr>
              <a:t>conducted</a:t>
            </a:r>
            <a:r>
              <a:rPr kumimoji="1" lang="zh-CN" altLang="en-US" sz="2400" dirty="0">
                <a:solidFill>
                  <a:srgbClr val="000000"/>
                </a:solidFill>
                <a:latin typeface="Times" pitchFamily="2" charset="0"/>
                <a:ea typeface="Microsoft YaHei" panose="020B0503020204020204" pitchFamily="34" charset="-122"/>
                <a:cs typeface="Arial" panose="020B0604020202020204" pitchFamily="34" charset="0"/>
              </a:rPr>
              <a:t> </a:t>
            </a:r>
            <a:r>
              <a:rPr kumimoji="1" lang="en-US" altLang="zh-CN" sz="2400" dirty="0">
                <a:solidFill>
                  <a:srgbClr val="000000"/>
                </a:solidFill>
                <a:latin typeface="Times" pitchFamily="2" charset="0"/>
                <a:ea typeface="Microsoft YaHei" panose="020B0503020204020204" pitchFamily="34" charset="-122"/>
                <a:cs typeface="Arial" panose="020B0604020202020204" pitchFamily="34" charset="0"/>
              </a:rPr>
              <a:t>to</a:t>
            </a:r>
            <a:r>
              <a:rPr kumimoji="1" lang="zh-CN" altLang="en-US" sz="2400" dirty="0">
                <a:solidFill>
                  <a:srgbClr val="000000"/>
                </a:solidFill>
                <a:latin typeface="Times" pitchFamily="2" charset="0"/>
                <a:ea typeface="Microsoft YaHei" panose="020B0503020204020204" pitchFamily="34" charset="-122"/>
                <a:cs typeface="Arial" panose="020B0604020202020204" pitchFamily="34" charset="0"/>
              </a:rPr>
              <a:t> </a:t>
            </a:r>
            <a:r>
              <a:rPr kumimoji="1" lang="en-US" altLang="zh-CN" sz="2400" dirty="0">
                <a:solidFill>
                  <a:srgbClr val="000000"/>
                </a:solidFill>
                <a:latin typeface="Times" pitchFamily="2" charset="0"/>
                <a:ea typeface="Microsoft YaHei" panose="020B0503020204020204" pitchFamily="34" charset="-122"/>
                <a:cs typeface="Arial" panose="020B0604020202020204" pitchFamily="34" charset="0"/>
              </a:rPr>
              <a:t>validate</a:t>
            </a:r>
            <a:r>
              <a:rPr kumimoji="1" lang="zh-CN" altLang="en-US" sz="2400" dirty="0">
                <a:solidFill>
                  <a:srgbClr val="000000"/>
                </a:solidFill>
                <a:latin typeface="Times" pitchFamily="2" charset="0"/>
                <a:ea typeface="Microsoft YaHei" panose="020B0503020204020204" pitchFamily="34" charset="-122"/>
                <a:cs typeface="Arial" panose="020B0604020202020204" pitchFamily="34" charset="0"/>
              </a:rPr>
              <a:t> </a:t>
            </a:r>
            <a:r>
              <a:rPr kumimoji="1" lang="en-US" altLang="zh-CN" sz="2400" dirty="0">
                <a:solidFill>
                  <a:srgbClr val="000000"/>
                </a:solidFill>
                <a:latin typeface="Times" pitchFamily="2" charset="0"/>
                <a:ea typeface="Microsoft YaHei" panose="020B0503020204020204" pitchFamily="34" charset="-122"/>
                <a:cs typeface="Arial" panose="020B0604020202020204" pitchFamily="34" charset="0"/>
              </a:rPr>
              <a:t>the</a:t>
            </a:r>
            <a:r>
              <a:rPr kumimoji="1" lang="zh-CN" altLang="en-US" sz="2400" dirty="0">
                <a:solidFill>
                  <a:srgbClr val="000000"/>
                </a:solidFill>
                <a:latin typeface="Times" pitchFamily="2" charset="0"/>
                <a:ea typeface="Microsoft YaHei" panose="020B0503020204020204" pitchFamily="34" charset="-122"/>
                <a:cs typeface="Arial" panose="020B0604020202020204" pitchFamily="34" charset="0"/>
              </a:rPr>
              <a:t> </a:t>
            </a:r>
            <a:r>
              <a:rPr kumimoji="1" lang="en-US" altLang="zh-CN" sz="2400" dirty="0">
                <a:solidFill>
                  <a:srgbClr val="000000"/>
                </a:solidFill>
                <a:latin typeface="Times" pitchFamily="2" charset="0"/>
                <a:ea typeface="Microsoft YaHei" panose="020B0503020204020204" pitchFamily="34" charset="-122"/>
                <a:cs typeface="Arial" panose="020B0604020202020204" pitchFamily="34" charset="0"/>
              </a:rPr>
              <a:t>model</a:t>
            </a:r>
            <a:r>
              <a:rPr kumimoji="1" lang="zh-CN" altLang="en-US" sz="2400" dirty="0">
                <a:solidFill>
                  <a:srgbClr val="000000"/>
                </a:solidFill>
                <a:latin typeface="Times" pitchFamily="2" charset="0"/>
                <a:ea typeface="Microsoft YaHei" panose="020B0503020204020204" pitchFamily="34" charset="-122"/>
                <a:cs typeface="Arial" panose="020B0604020202020204" pitchFamily="34" charset="0"/>
              </a:rPr>
              <a:t> </a:t>
            </a:r>
            <a:r>
              <a:rPr kumimoji="1" lang="en-US" altLang="zh-CN" sz="2400" dirty="0">
                <a:solidFill>
                  <a:srgbClr val="000000"/>
                </a:solidFill>
                <a:latin typeface="Times" pitchFamily="2" charset="0"/>
                <a:ea typeface="Microsoft YaHei" panose="020B0503020204020204" pitchFamily="34" charset="-122"/>
                <a:cs typeface="Arial" panose="020B0604020202020204" pitchFamily="34" charset="0"/>
              </a:rPr>
              <a:t>effectiveness</a:t>
            </a:r>
            <a:r>
              <a:rPr kumimoji="1" lang="zh-CN" altLang="en-US" sz="2400" dirty="0">
                <a:solidFill>
                  <a:srgbClr val="000000"/>
                </a:solidFill>
                <a:latin typeface="Times" pitchFamily="2" charset="0"/>
                <a:ea typeface="Microsoft YaHei" panose="020B0503020204020204" pitchFamily="34" charset="-122"/>
                <a:cs typeface="Arial" panose="020B0604020202020204" pitchFamily="34" charset="0"/>
              </a:rPr>
              <a:t> </a:t>
            </a:r>
            <a:endParaRPr lang="zh-CN" altLang="en-US" sz="2400" dirty="0">
              <a:latin typeface="Times" pitchFamily="2" charset="0"/>
              <a:ea typeface="Microsoft YaHei" panose="020B0503020204020204" pitchFamily="34" charset="-122"/>
            </a:endParaRPr>
          </a:p>
        </p:txBody>
      </p:sp>
      <p:sp>
        <p:nvSpPr>
          <p:cNvPr id="3" name="矩形 2">
            <a:extLst>
              <a:ext uri="{FF2B5EF4-FFF2-40B4-BE49-F238E27FC236}">
                <a16:creationId xmlns:a16="http://schemas.microsoft.com/office/drawing/2014/main" id="{DABEFFBC-4584-8847-87D0-E46DA73D784F}"/>
              </a:ext>
            </a:extLst>
          </p:cNvPr>
          <p:cNvSpPr/>
          <p:nvPr/>
        </p:nvSpPr>
        <p:spPr>
          <a:xfrm>
            <a:off x="2989183" y="1595735"/>
            <a:ext cx="3990516" cy="400110"/>
          </a:xfrm>
          <a:prstGeom prst="rect">
            <a:avLst/>
          </a:prstGeom>
        </p:spPr>
        <p:txBody>
          <a:bodyPr wrap="none">
            <a:spAutoFit/>
          </a:bodyPr>
          <a:lstStyle/>
          <a:p>
            <a:r>
              <a:rPr lang="en-US" altLang="zh-CN" sz="2000" b="1" dirty="0">
                <a:solidFill>
                  <a:srgbClr val="C00000"/>
                </a:solidFill>
                <a:latin typeface="Times" pitchFamily="2" charset="0"/>
              </a:rPr>
              <a:t>Effect of multi-source information </a:t>
            </a:r>
          </a:p>
        </p:txBody>
      </p:sp>
      <p:pic>
        <p:nvPicPr>
          <p:cNvPr id="8" name="图片 7">
            <a:extLst>
              <a:ext uri="{FF2B5EF4-FFF2-40B4-BE49-F238E27FC236}">
                <a16:creationId xmlns:a16="http://schemas.microsoft.com/office/drawing/2014/main" id="{C39F67D6-EEFD-874E-BCB3-7E4EEE68822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676400" y="1976735"/>
            <a:ext cx="6324600" cy="2061865"/>
          </a:xfrm>
          <a:prstGeom prst="rect">
            <a:avLst/>
          </a:prstGeom>
        </p:spPr>
      </p:pic>
      <p:sp>
        <p:nvSpPr>
          <p:cNvPr id="9" name="矩形 8">
            <a:extLst>
              <a:ext uri="{FF2B5EF4-FFF2-40B4-BE49-F238E27FC236}">
                <a16:creationId xmlns:a16="http://schemas.microsoft.com/office/drawing/2014/main" id="{37253526-28C1-234F-9C9C-C3C14AEC5117}"/>
              </a:ext>
            </a:extLst>
          </p:cNvPr>
          <p:cNvSpPr/>
          <p:nvPr/>
        </p:nvSpPr>
        <p:spPr>
          <a:xfrm>
            <a:off x="2686151" y="4186535"/>
            <a:ext cx="4552849" cy="400110"/>
          </a:xfrm>
          <a:prstGeom prst="rect">
            <a:avLst/>
          </a:prstGeom>
        </p:spPr>
        <p:txBody>
          <a:bodyPr wrap="none">
            <a:spAutoFit/>
          </a:bodyPr>
          <a:lstStyle/>
          <a:p>
            <a:r>
              <a:rPr lang="en-US" altLang="zh-CN" sz="2000" b="1" dirty="0">
                <a:solidFill>
                  <a:srgbClr val="C00000"/>
                </a:solidFill>
                <a:latin typeface="Times" pitchFamily="2" charset="0"/>
              </a:rPr>
              <a:t>Effect of fusion and attention operators </a:t>
            </a:r>
          </a:p>
        </p:txBody>
      </p:sp>
      <p:pic>
        <p:nvPicPr>
          <p:cNvPr id="11" name="图片 10">
            <a:extLst>
              <a:ext uri="{FF2B5EF4-FFF2-40B4-BE49-F238E27FC236}">
                <a16:creationId xmlns:a16="http://schemas.microsoft.com/office/drawing/2014/main" id="{0BA6F5A6-F17F-7F47-81C1-1E659B1AB563}"/>
              </a:ext>
            </a:extLst>
          </p:cNvPr>
          <p:cNvPicPr>
            <a:picLocks noChangeAspect="1"/>
          </p:cNvPicPr>
          <p:nvPr/>
        </p:nvPicPr>
        <p:blipFill rotWithShape="1">
          <a:blip r:embed="rId4">
            <a:extLst>
              <a:ext uri="{28A0092B-C50C-407E-A947-70E740481C1C}">
                <a14:useLocalDpi xmlns:a14="http://schemas.microsoft.com/office/drawing/2010/main"/>
              </a:ext>
            </a:extLst>
          </a:blip>
          <a:srcRect t="953"/>
          <a:stretch/>
        </p:blipFill>
        <p:spPr>
          <a:xfrm>
            <a:off x="1707687" y="4571999"/>
            <a:ext cx="6307949" cy="2070289"/>
          </a:xfrm>
          <a:prstGeom prst="rect">
            <a:avLst/>
          </a:prstGeom>
        </p:spPr>
      </p:pic>
    </p:spTree>
    <p:extLst>
      <p:ext uri="{BB962C8B-B14F-4D97-AF65-F5344CB8AC3E}">
        <p14:creationId xmlns:p14="http://schemas.microsoft.com/office/powerpoint/2010/main" val="2815035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b="1" dirty="0">
                <a:latin typeface="Times" pitchFamily="2" charset="0"/>
                <a:ea typeface="黑体"/>
                <a:cs typeface="黑体"/>
              </a:rPr>
              <a:t>Background</a:t>
            </a:r>
          </a:p>
        </p:txBody>
      </p:sp>
      <p:sp>
        <p:nvSpPr>
          <p:cNvPr id="3" name="Content Placeholder 2"/>
          <p:cNvSpPr>
            <a:spLocks noGrp="1"/>
          </p:cNvSpPr>
          <p:nvPr>
            <p:ph idx="1"/>
          </p:nvPr>
        </p:nvSpPr>
        <p:spPr>
          <a:xfrm>
            <a:off x="350878" y="981075"/>
            <a:ext cx="9097922" cy="5145089"/>
          </a:xfrm>
        </p:spPr>
        <p:txBody>
          <a:bodyPr/>
          <a:lstStyle/>
          <a:p>
            <a:endParaRPr lang="en-US" altLang="zh-CN" sz="1500" dirty="0">
              <a:latin typeface="Times" pitchFamily="2" charset="0"/>
              <a:ea typeface="黑体"/>
              <a:cs typeface="Arial"/>
            </a:endParaRPr>
          </a:p>
          <a:p>
            <a:pPr>
              <a:buClr>
                <a:srgbClr val="C00000"/>
              </a:buClr>
              <a:buFont typeface="Zapf Dingbats"/>
              <a:buChar char="❑"/>
            </a:pPr>
            <a:r>
              <a:rPr kumimoji="1" lang="en-US" altLang="zh-CN" sz="2800" b="1" i="1" dirty="0">
                <a:solidFill>
                  <a:srgbClr val="C00000"/>
                </a:solidFill>
                <a:latin typeface="Times" pitchFamily="2" charset="0"/>
                <a:cs typeface="Arial" panose="020B0604020202020204" pitchFamily="34" charset="0"/>
              </a:rPr>
              <a:t>Electricity</a:t>
            </a:r>
            <a:r>
              <a:rPr kumimoji="1" lang="zh-CN" altLang="en-US" sz="2800" b="1" i="1" dirty="0">
                <a:solidFill>
                  <a:srgbClr val="C00000"/>
                </a:solidFill>
                <a:latin typeface="Times" pitchFamily="2" charset="0"/>
                <a:cs typeface="Arial" panose="020B0604020202020204" pitchFamily="34" charset="0"/>
              </a:rPr>
              <a:t> </a:t>
            </a:r>
            <a:r>
              <a:rPr kumimoji="1" lang="en-US" altLang="zh-CN" sz="2800" b="1" i="1" dirty="0">
                <a:solidFill>
                  <a:srgbClr val="C00000"/>
                </a:solidFill>
                <a:latin typeface="Times" pitchFamily="2" charset="0"/>
                <a:cs typeface="Arial" panose="020B0604020202020204" pitchFamily="34" charset="0"/>
              </a:rPr>
              <a:t>theft</a:t>
            </a:r>
            <a:r>
              <a:rPr kumimoji="1" lang="zh-CN" altLang="en-US" sz="2800" b="1" i="1" dirty="0">
                <a:solidFill>
                  <a:srgbClr val="C00000"/>
                </a:solidFill>
                <a:latin typeface="Times" pitchFamily="2" charset="0"/>
                <a:cs typeface="Arial" panose="020B0604020202020204" pitchFamily="34" charset="0"/>
              </a:rPr>
              <a:t> </a:t>
            </a:r>
            <a:r>
              <a:rPr lang="en-US" altLang="zh-CN" sz="2800" dirty="0">
                <a:latin typeface="Times" pitchFamily="2" charset="0"/>
                <a:ea typeface="黑体"/>
                <a:cs typeface="Arial"/>
              </a:rPr>
              <a:t>is</a:t>
            </a:r>
            <a:r>
              <a:rPr lang="zh-CN" altLang="en-US" sz="2800" dirty="0">
                <a:latin typeface="Times" pitchFamily="2" charset="0"/>
                <a:ea typeface="黑体"/>
                <a:cs typeface="Arial"/>
              </a:rPr>
              <a:t> </a:t>
            </a:r>
            <a:r>
              <a:rPr lang="en-US" altLang="zh-CN" sz="2800" dirty="0">
                <a:latin typeface="Times" pitchFamily="2" charset="0"/>
                <a:ea typeface="黑体"/>
                <a:cs typeface="Arial"/>
              </a:rPr>
              <a:t>a</a:t>
            </a:r>
            <a:r>
              <a:rPr lang="zh-CN" altLang="en-US" sz="2800" dirty="0">
                <a:latin typeface="Times" pitchFamily="2" charset="0"/>
                <a:ea typeface="黑体"/>
                <a:cs typeface="Arial"/>
              </a:rPr>
              <a:t> </a:t>
            </a:r>
            <a:r>
              <a:rPr lang="en-US" altLang="zh-CN" sz="2800" dirty="0">
                <a:latin typeface="Times" pitchFamily="2" charset="0"/>
                <a:ea typeface="黑体"/>
                <a:cs typeface="Arial"/>
              </a:rPr>
              <a:t>common</a:t>
            </a:r>
            <a:r>
              <a:rPr lang="zh-CN" altLang="en-US" sz="2800" dirty="0">
                <a:latin typeface="Times" pitchFamily="2" charset="0"/>
                <a:ea typeface="黑体"/>
                <a:cs typeface="Arial"/>
              </a:rPr>
              <a:t> </a:t>
            </a:r>
            <a:r>
              <a:rPr lang="en-US" altLang="zh-CN" sz="2800" dirty="0">
                <a:latin typeface="Times" pitchFamily="2" charset="0"/>
                <a:ea typeface="黑体"/>
                <a:cs typeface="Arial"/>
              </a:rPr>
              <a:t>illegal</a:t>
            </a:r>
            <a:r>
              <a:rPr lang="zh-CN" altLang="en-US" sz="2800" dirty="0">
                <a:latin typeface="Times" pitchFamily="2" charset="0"/>
                <a:ea typeface="黑体"/>
                <a:cs typeface="Arial"/>
              </a:rPr>
              <a:t> </a:t>
            </a:r>
            <a:r>
              <a:rPr lang="en-US" altLang="zh-CN" sz="2800" dirty="0">
                <a:latin typeface="Times" pitchFamily="2" charset="0"/>
                <a:ea typeface="黑体"/>
                <a:cs typeface="Arial"/>
              </a:rPr>
              <a:t>behavior in developing countries.</a:t>
            </a:r>
          </a:p>
          <a:p>
            <a:pPr lvl="1"/>
            <a:r>
              <a:rPr lang="en-US" altLang="zh-CN" sz="2400" dirty="0">
                <a:latin typeface="Times" pitchFamily="2" charset="0"/>
                <a:ea typeface="黑体"/>
                <a:cs typeface="Arial"/>
              </a:rPr>
              <a:t>In 2012, GDP in India was reported to </a:t>
            </a:r>
            <a:r>
              <a:rPr lang="en-US" altLang="zh-CN" sz="2400" b="1" dirty="0">
                <a:solidFill>
                  <a:srgbClr val="C00000"/>
                </a:solidFill>
                <a:latin typeface="Times" pitchFamily="2" charset="0"/>
                <a:ea typeface="黑体"/>
                <a:cs typeface="Arial"/>
              </a:rPr>
              <a:t>drop</a:t>
            </a:r>
            <a:r>
              <a:rPr lang="zh-CN" altLang="en-US" sz="2400" b="1" dirty="0">
                <a:solidFill>
                  <a:srgbClr val="C00000"/>
                </a:solidFill>
                <a:latin typeface="Times" pitchFamily="2" charset="0"/>
                <a:ea typeface="黑体"/>
                <a:cs typeface="Arial"/>
              </a:rPr>
              <a:t> </a:t>
            </a:r>
            <a:r>
              <a:rPr lang="en-US" altLang="zh-CN" sz="2400" b="1" dirty="0">
                <a:solidFill>
                  <a:srgbClr val="C00000"/>
                </a:solidFill>
                <a:latin typeface="Times" pitchFamily="2" charset="0"/>
                <a:ea typeface="黑体"/>
                <a:cs typeface="Arial"/>
              </a:rPr>
              <a:t>1.5% </a:t>
            </a:r>
            <a:r>
              <a:rPr lang="en-US" altLang="zh-CN" sz="2400" dirty="0">
                <a:latin typeface="Times" pitchFamily="2" charset="0"/>
                <a:ea typeface="黑体"/>
                <a:cs typeface="Arial"/>
              </a:rPr>
              <a:t>as a result of electricity theft</a:t>
            </a:r>
            <a:r>
              <a:rPr lang="en-US" altLang="zh-CN" sz="2400" baseline="30000" dirty="0">
                <a:latin typeface="Times" pitchFamily="2" charset="0"/>
                <a:ea typeface="黑体"/>
                <a:cs typeface="Arial"/>
              </a:rPr>
              <a:t>[1]</a:t>
            </a:r>
            <a:r>
              <a:rPr lang="en-US" altLang="zh-CN" sz="2400" dirty="0">
                <a:latin typeface="Times" pitchFamily="2" charset="0"/>
                <a:ea typeface="黑体"/>
                <a:cs typeface="Arial"/>
              </a:rPr>
              <a:t>;</a:t>
            </a:r>
          </a:p>
          <a:p>
            <a:pPr lvl="1"/>
            <a:r>
              <a:rPr lang="en-US" altLang="zh-CN" sz="2400" dirty="0">
                <a:latin typeface="Times" pitchFamily="2" charset="0"/>
                <a:ea typeface="黑体"/>
                <a:cs typeface="Arial"/>
              </a:rPr>
              <a:t>In</a:t>
            </a:r>
            <a:r>
              <a:rPr lang="zh-CN" altLang="en-US" sz="2400" dirty="0">
                <a:latin typeface="Times" pitchFamily="2" charset="0"/>
                <a:ea typeface="黑体"/>
                <a:cs typeface="Arial"/>
              </a:rPr>
              <a:t> </a:t>
            </a:r>
            <a:r>
              <a:rPr lang="en-US" altLang="zh-CN" sz="2400" dirty="0">
                <a:latin typeface="Times" pitchFamily="2" charset="0"/>
                <a:ea typeface="黑体"/>
                <a:cs typeface="Arial"/>
              </a:rPr>
              <a:t>2010,</a:t>
            </a:r>
            <a:r>
              <a:rPr lang="zh-CN" altLang="en-US" sz="2400" dirty="0">
                <a:latin typeface="Times" pitchFamily="2" charset="0"/>
                <a:ea typeface="黑体"/>
                <a:cs typeface="Arial"/>
              </a:rPr>
              <a:t> </a:t>
            </a:r>
            <a:r>
              <a:rPr lang="en-US" altLang="zh-CN" sz="2400" dirty="0">
                <a:latin typeface="Times" pitchFamily="2" charset="0"/>
                <a:ea typeface="黑体"/>
                <a:cs typeface="Arial"/>
              </a:rPr>
              <a:t>State</a:t>
            </a:r>
            <a:r>
              <a:rPr lang="zh-CN" altLang="en-US" sz="2400" dirty="0">
                <a:latin typeface="Times" pitchFamily="2" charset="0"/>
                <a:ea typeface="黑体"/>
                <a:cs typeface="Arial"/>
              </a:rPr>
              <a:t> </a:t>
            </a:r>
            <a:r>
              <a:rPr lang="en-US" altLang="zh-CN" sz="2400" dirty="0">
                <a:latin typeface="Times" pitchFamily="2" charset="0"/>
                <a:ea typeface="黑体"/>
                <a:cs typeface="Arial"/>
              </a:rPr>
              <a:t>Grid</a:t>
            </a:r>
            <a:r>
              <a:rPr lang="zh-CN" altLang="en-US" sz="2400" dirty="0">
                <a:latin typeface="Times" pitchFamily="2" charset="0"/>
                <a:ea typeface="黑体"/>
                <a:cs typeface="Arial"/>
              </a:rPr>
              <a:t> </a:t>
            </a:r>
            <a:r>
              <a:rPr lang="en-US" altLang="zh-CN" sz="2400" dirty="0">
                <a:latin typeface="Times" pitchFamily="2" charset="0"/>
                <a:ea typeface="黑体"/>
                <a:cs typeface="Arial"/>
              </a:rPr>
              <a:t>of</a:t>
            </a:r>
            <a:r>
              <a:rPr lang="zh-CN" altLang="en-US" sz="2400" dirty="0">
                <a:latin typeface="Times" pitchFamily="2" charset="0"/>
                <a:ea typeface="黑体"/>
                <a:cs typeface="Arial"/>
              </a:rPr>
              <a:t> </a:t>
            </a:r>
            <a:r>
              <a:rPr lang="en-US" altLang="zh-CN" sz="2400" dirty="0">
                <a:latin typeface="Times" pitchFamily="2" charset="0"/>
                <a:ea typeface="黑体"/>
                <a:cs typeface="Arial"/>
              </a:rPr>
              <a:t>China</a:t>
            </a:r>
            <a:r>
              <a:rPr lang="zh-CN" altLang="en-US" sz="2400" dirty="0">
                <a:latin typeface="Times" pitchFamily="2" charset="0"/>
                <a:ea typeface="黑体"/>
                <a:cs typeface="Arial"/>
              </a:rPr>
              <a:t> </a:t>
            </a:r>
            <a:r>
              <a:rPr lang="en-US" altLang="zh-CN" sz="2400" dirty="0">
                <a:latin typeface="Times" pitchFamily="2" charset="0"/>
                <a:ea typeface="黑体"/>
                <a:cs typeface="Arial"/>
              </a:rPr>
              <a:t>lost </a:t>
            </a:r>
            <a:r>
              <a:rPr lang="en-US" altLang="zh-CN" sz="2400" b="1" dirty="0">
                <a:solidFill>
                  <a:srgbClr val="C00000"/>
                </a:solidFill>
                <a:latin typeface="Times" pitchFamily="2" charset="0"/>
                <a:ea typeface="黑体"/>
                <a:cs typeface="Arial"/>
              </a:rPr>
              <a:t>6.1%</a:t>
            </a:r>
            <a:r>
              <a:rPr lang="en-US" altLang="zh-CN" sz="2400" dirty="0">
                <a:latin typeface="Times" pitchFamily="2" charset="0"/>
                <a:ea typeface="黑体"/>
                <a:cs typeface="Arial"/>
              </a:rPr>
              <a:t> of its total electric power.</a:t>
            </a:r>
          </a:p>
        </p:txBody>
      </p:sp>
      <p:sp>
        <p:nvSpPr>
          <p:cNvPr id="4" name="Rectangle 3">
            <a:extLst>
              <a:ext uri="{FF2B5EF4-FFF2-40B4-BE49-F238E27FC236}">
                <a16:creationId xmlns:a16="http://schemas.microsoft.com/office/drawing/2014/main" id="{869E32A5-DAF7-9442-8E38-C03FD499CCA5}"/>
              </a:ext>
            </a:extLst>
          </p:cNvPr>
          <p:cNvSpPr/>
          <p:nvPr/>
        </p:nvSpPr>
        <p:spPr>
          <a:xfrm>
            <a:off x="-1272" y="6531934"/>
            <a:ext cx="9907272" cy="27430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lnSpc>
                <a:spcPct val="110000"/>
              </a:lnSpc>
            </a:pPr>
            <a:r>
              <a:rPr lang="en-US" altLang="zh-CN" sz="1100" dirty="0">
                <a:solidFill>
                  <a:schemeClr val="tx1"/>
                </a:solidFill>
                <a:latin typeface="Times" pitchFamily="2" charset="0"/>
                <a:cs typeface="Arial" panose="020B0604020202020204" pitchFamily="34" charset="0"/>
              </a:rPr>
              <a:t>[1]</a:t>
            </a:r>
            <a:r>
              <a:rPr lang="zh-CN" altLang="en-US" sz="1100" dirty="0">
                <a:solidFill>
                  <a:schemeClr val="tx1"/>
                </a:solidFill>
                <a:latin typeface="Times" pitchFamily="2" charset="0"/>
                <a:cs typeface="Arial" panose="020B0604020202020204" pitchFamily="34" charset="0"/>
              </a:rPr>
              <a:t> </a:t>
            </a:r>
            <a:r>
              <a:rPr lang="en-US" altLang="zh-CN" sz="1100" dirty="0">
                <a:solidFill>
                  <a:schemeClr val="tx1"/>
                </a:solidFill>
                <a:latin typeface="Times" pitchFamily="2" charset="0"/>
                <a:cs typeface="Arial" panose="020B0604020202020204" pitchFamily="34" charset="0"/>
              </a:rPr>
              <a:t>PR Newswire. 2017. 96 Billion Is Lost Every Year To Electricity Theft: Utilities</a:t>
            </a:r>
            <a:r>
              <a:rPr lang="zh-CN" altLang="en-US" sz="1100" dirty="0">
                <a:solidFill>
                  <a:schemeClr val="tx1"/>
                </a:solidFill>
                <a:latin typeface="Times" pitchFamily="2" charset="0"/>
                <a:cs typeface="Arial" panose="020B0604020202020204" pitchFamily="34" charset="0"/>
              </a:rPr>
              <a:t> </a:t>
            </a:r>
            <a:r>
              <a:rPr lang="en-US" altLang="zh-CN" sz="1100" dirty="0">
                <a:solidFill>
                  <a:schemeClr val="tx1"/>
                </a:solidFill>
                <a:latin typeface="Times" pitchFamily="2" charset="0"/>
                <a:cs typeface="Arial" panose="020B0604020202020204" pitchFamily="34" charset="0"/>
              </a:rPr>
              <a:t>increasingly investing in solutions to combat theft and non-technical</a:t>
            </a:r>
            <a:r>
              <a:rPr lang="zh-CN" altLang="en-US" sz="1100" dirty="0">
                <a:solidFill>
                  <a:schemeClr val="tx1"/>
                </a:solidFill>
                <a:latin typeface="Times" pitchFamily="2" charset="0"/>
                <a:cs typeface="Arial" panose="020B0604020202020204" pitchFamily="34" charset="0"/>
              </a:rPr>
              <a:t> </a:t>
            </a:r>
            <a:r>
              <a:rPr lang="en-US" altLang="zh-CN" sz="1100" dirty="0">
                <a:solidFill>
                  <a:schemeClr val="tx1"/>
                </a:solidFill>
                <a:latin typeface="Times" pitchFamily="2" charset="0"/>
                <a:cs typeface="Arial" panose="020B0604020202020204" pitchFamily="34" charset="0"/>
              </a:rPr>
              <a:t>losses.</a:t>
            </a:r>
          </a:p>
        </p:txBody>
      </p:sp>
      <p:pic>
        <p:nvPicPr>
          <p:cNvPr id="6" name="图片 5">
            <a:extLst>
              <a:ext uri="{FF2B5EF4-FFF2-40B4-BE49-F238E27FC236}">
                <a16:creationId xmlns:a16="http://schemas.microsoft.com/office/drawing/2014/main" id="{CCFB0C7C-530F-1C49-90DD-AE6377D441C5}"/>
              </a:ext>
            </a:extLst>
          </p:cNvPr>
          <p:cNvPicPr>
            <a:picLocks noChangeAspect="1"/>
          </p:cNvPicPr>
          <p:nvPr/>
        </p:nvPicPr>
        <p:blipFill>
          <a:blip r:embed="rId3"/>
          <a:stretch>
            <a:fillRect/>
          </a:stretch>
        </p:blipFill>
        <p:spPr>
          <a:xfrm>
            <a:off x="1600200" y="3906885"/>
            <a:ext cx="2880000" cy="2160000"/>
          </a:xfrm>
          <a:prstGeom prst="rect">
            <a:avLst/>
          </a:prstGeom>
        </p:spPr>
      </p:pic>
      <p:pic>
        <p:nvPicPr>
          <p:cNvPr id="7" name="图片 6">
            <a:extLst>
              <a:ext uri="{FF2B5EF4-FFF2-40B4-BE49-F238E27FC236}">
                <a16:creationId xmlns:a16="http://schemas.microsoft.com/office/drawing/2014/main" id="{6FCCBB83-7FBC-A048-B163-E3A3D79D0A62}"/>
              </a:ext>
            </a:extLst>
          </p:cNvPr>
          <p:cNvPicPr>
            <a:picLocks noChangeAspect="1"/>
          </p:cNvPicPr>
          <p:nvPr/>
        </p:nvPicPr>
        <p:blipFill>
          <a:blip r:embed="rId4"/>
          <a:stretch>
            <a:fillRect/>
          </a:stretch>
        </p:blipFill>
        <p:spPr>
          <a:xfrm>
            <a:off x="4973028" y="3900427"/>
            <a:ext cx="3248120" cy="2160000"/>
          </a:xfrm>
          <a:prstGeom prst="rect">
            <a:avLst/>
          </a:prstGeom>
        </p:spPr>
      </p:pic>
    </p:spTree>
    <p:extLst>
      <p:ext uri="{BB962C8B-B14F-4D97-AF65-F5344CB8AC3E}">
        <p14:creationId xmlns:p14="http://schemas.microsoft.com/office/powerpoint/2010/main" val="1394182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dissolv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132" y="228600"/>
            <a:ext cx="9329736" cy="611054"/>
          </a:xfrm>
        </p:spPr>
        <p:txBody>
          <a:bodyPr/>
          <a:lstStyle/>
          <a:p>
            <a:r>
              <a:rPr lang="en-US" altLang="zh-CN" sz="3200" b="1" dirty="0">
                <a:solidFill>
                  <a:srgbClr val="000000"/>
                </a:solidFill>
                <a:latin typeface="Times" pitchFamily="2" charset="0"/>
                <a:ea typeface="黑体"/>
                <a:cs typeface="Arial" panose="020B0604020202020204" pitchFamily="34" charset="0"/>
              </a:rPr>
              <a:t>Real World</a:t>
            </a:r>
            <a:r>
              <a:rPr lang="zh-CN" altLang="en-US" sz="3200" b="1" dirty="0">
                <a:solidFill>
                  <a:srgbClr val="000000"/>
                </a:solidFill>
                <a:latin typeface="Times" pitchFamily="2" charset="0"/>
                <a:ea typeface="黑体"/>
                <a:cs typeface="Arial" panose="020B0604020202020204" pitchFamily="34" charset="0"/>
              </a:rPr>
              <a:t> </a:t>
            </a:r>
            <a:r>
              <a:rPr lang="en-US" altLang="zh-CN" sz="3200" b="1" dirty="0">
                <a:solidFill>
                  <a:srgbClr val="000000"/>
                </a:solidFill>
                <a:latin typeface="Times" pitchFamily="2" charset="0"/>
                <a:ea typeface="黑体"/>
                <a:cs typeface="Arial" panose="020B0604020202020204" pitchFamily="34" charset="0"/>
              </a:rPr>
              <a:t>Application</a:t>
            </a:r>
          </a:p>
        </p:txBody>
      </p:sp>
      <p:sp>
        <p:nvSpPr>
          <p:cNvPr id="3" name="Rectangle 2">
            <a:extLst>
              <a:ext uri="{FF2B5EF4-FFF2-40B4-BE49-F238E27FC236}">
                <a16:creationId xmlns:a16="http://schemas.microsoft.com/office/drawing/2014/main" id="{209F51A5-271C-D34D-85AE-74B6F66C8F32}"/>
              </a:ext>
            </a:extLst>
          </p:cNvPr>
          <p:cNvSpPr/>
          <p:nvPr/>
        </p:nvSpPr>
        <p:spPr>
          <a:xfrm>
            <a:off x="305192" y="918728"/>
            <a:ext cx="9389268" cy="830997"/>
          </a:xfrm>
          <a:prstGeom prst="rect">
            <a:avLst/>
          </a:prstGeom>
        </p:spPr>
        <p:txBody>
          <a:bodyPr wrap="square">
            <a:spAutoFit/>
          </a:bodyPr>
          <a:lstStyle/>
          <a:p>
            <a:pPr marL="342900" indent="-342900">
              <a:buClr>
                <a:srgbClr val="C00000"/>
              </a:buClr>
              <a:buFont typeface="Zapf Dingbats"/>
              <a:buChar char="❑"/>
            </a:pPr>
            <a:r>
              <a:rPr kumimoji="1" lang="en-US" altLang="zh-CN" sz="2400" dirty="0">
                <a:solidFill>
                  <a:srgbClr val="000000"/>
                </a:solidFill>
                <a:latin typeface="Times" pitchFamily="2" charset="0"/>
                <a:ea typeface="Microsoft YaHei" panose="020B0503020204020204" pitchFamily="34" charset="-122"/>
                <a:cs typeface="Arial" panose="020B0604020202020204" pitchFamily="34" charset="0"/>
              </a:rPr>
              <a:t>Our work has been applied by State Grid of China to</a:t>
            </a:r>
            <a:r>
              <a:rPr kumimoji="1" lang="zh-CN" altLang="en-US" sz="2400" dirty="0">
                <a:solidFill>
                  <a:srgbClr val="000000"/>
                </a:solidFill>
                <a:latin typeface="Times" pitchFamily="2" charset="0"/>
                <a:ea typeface="Microsoft YaHei" panose="020B0503020204020204" pitchFamily="34" charset="-122"/>
                <a:cs typeface="Arial" panose="020B0604020202020204" pitchFamily="34" charset="0"/>
              </a:rPr>
              <a:t> </a:t>
            </a:r>
            <a:r>
              <a:rPr kumimoji="1" lang="en-US" altLang="zh-CN" sz="2400" dirty="0">
                <a:solidFill>
                  <a:srgbClr val="000000"/>
                </a:solidFill>
                <a:latin typeface="Times" pitchFamily="2" charset="0"/>
                <a:ea typeface="Microsoft YaHei" panose="020B0503020204020204" pitchFamily="34" charset="-122"/>
                <a:cs typeface="Arial" panose="020B0604020202020204" pitchFamily="34" charset="0"/>
              </a:rPr>
              <a:t>successfully catch electricity thieves in Hangzhou with a precision of </a:t>
            </a:r>
            <a:r>
              <a:rPr lang="en-US" altLang="zh-CN" sz="2400" dirty="0">
                <a:solidFill>
                  <a:srgbClr val="C00000"/>
                </a:solidFill>
                <a:latin typeface="Times" pitchFamily="2" charset="0"/>
                <a:ea typeface="Microsoft YaHei" panose="020B0503020204020204" pitchFamily="34" charset="-122"/>
              </a:rPr>
              <a:t>15%</a:t>
            </a:r>
            <a:r>
              <a:rPr kumimoji="1" lang="en-US" altLang="zh-CN" sz="2400" dirty="0">
                <a:solidFill>
                  <a:srgbClr val="FF0000"/>
                </a:solidFill>
                <a:latin typeface="Times" pitchFamily="2" charset="0"/>
                <a:ea typeface="Microsoft YaHei" panose="020B0503020204020204" pitchFamily="34" charset="-122"/>
                <a:cs typeface="Arial" panose="020B0604020202020204" pitchFamily="34" charset="0"/>
              </a:rPr>
              <a:t> </a:t>
            </a:r>
            <a:endParaRPr lang="zh-CN" altLang="en-US" sz="2400" dirty="0">
              <a:latin typeface="Times" pitchFamily="2" charset="0"/>
              <a:ea typeface="Microsoft YaHei" panose="020B0503020204020204" pitchFamily="34" charset="-122"/>
            </a:endParaRPr>
          </a:p>
        </p:txBody>
      </p:sp>
      <p:pic>
        <p:nvPicPr>
          <p:cNvPr id="7" name="Picture 6">
            <a:extLst>
              <a:ext uri="{FF2B5EF4-FFF2-40B4-BE49-F238E27FC236}">
                <a16:creationId xmlns:a16="http://schemas.microsoft.com/office/drawing/2014/main" id="{76E00A74-EDAA-4D40-A643-8721CF938E3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7966" y="1971616"/>
            <a:ext cx="8229600" cy="4695416"/>
          </a:xfrm>
          <a:prstGeom prst="rect">
            <a:avLst/>
          </a:prstGeom>
        </p:spPr>
      </p:pic>
      <p:cxnSp>
        <p:nvCxnSpPr>
          <p:cNvPr id="5" name="Straight Arrow Connector 3">
            <a:extLst>
              <a:ext uri="{FF2B5EF4-FFF2-40B4-BE49-F238E27FC236}">
                <a16:creationId xmlns:a16="http://schemas.microsoft.com/office/drawing/2014/main" id="{9EAF47B3-C34E-744F-B150-FC053A29E84A}"/>
              </a:ext>
            </a:extLst>
          </p:cNvPr>
          <p:cNvCxnSpPr>
            <a:cxnSpLocks/>
          </p:cNvCxnSpPr>
          <p:nvPr/>
        </p:nvCxnSpPr>
        <p:spPr>
          <a:xfrm>
            <a:off x="7239000" y="2077998"/>
            <a:ext cx="228600" cy="247114"/>
          </a:xfrm>
          <a:prstGeom prst="straightConnector1">
            <a:avLst/>
          </a:prstGeom>
          <a:ln w="44450" cmpd="sng">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604AB10-DDCC-314A-9AB2-DC5976EEB558}"/>
              </a:ext>
            </a:extLst>
          </p:cNvPr>
          <p:cNvSpPr/>
          <p:nvPr/>
        </p:nvSpPr>
        <p:spPr>
          <a:xfrm>
            <a:off x="4724400" y="1828800"/>
            <a:ext cx="2595582" cy="369332"/>
          </a:xfrm>
          <a:prstGeom prst="rect">
            <a:avLst/>
          </a:prstGeom>
        </p:spPr>
        <p:txBody>
          <a:bodyPr wrap="none">
            <a:spAutoFit/>
          </a:bodyPr>
          <a:lstStyle/>
          <a:p>
            <a:r>
              <a:rPr kumimoji="1" lang="en-US" altLang="zh-CN" dirty="0">
                <a:solidFill>
                  <a:srgbClr val="000000"/>
                </a:solidFill>
                <a:latin typeface="Times" pitchFamily="2" charset="0"/>
                <a:cs typeface="Arial" panose="020B0604020202020204" pitchFamily="34" charset="0"/>
              </a:rPr>
              <a:t>when</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the</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thief</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was</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caught</a:t>
            </a:r>
            <a:endParaRPr lang="zh-CN" altLang="en-US" dirty="0">
              <a:latin typeface="Times" pitchFamily="2" charset="0"/>
            </a:endParaRPr>
          </a:p>
        </p:txBody>
      </p:sp>
      <mc:AlternateContent xmlns:mc="http://schemas.openxmlformats.org/markup-compatibility/2006" xmlns:a14="http://schemas.microsoft.com/office/drawing/2010/main">
        <mc:Choice Requires="a14">
          <p:sp>
            <p:nvSpPr>
              <p:cNvPr id="8" name="Rectangle 8">
                <a:extLst>
                  <a:ext uri="{FF2B5EF4-FFF2-40B4-BE49-F238E27FC236}">
                    <a16:creationId xmlns:a16="http://schemas.microsoft.com/office/drawing/2014/main" id="{745E7B08-5153-4543-8991-91A519EE95DE}"/>
                  </a:ext>
                </a:extLst>
              </p:cNvPr>
              <p:cNvSpPr/>
              <p:nvPr/>
            </p:nvSpPr>
            <p:spPr>
              <a:xfrm>
                <a:off x="2133601" y="3493531"/>
                <a:ext cx="5105399" cy="2017953"/>
              </a:xfrm>
              <a:prstGeom prst="rect">
                <a:avLst/>
              </a:prstGeom>
              <a:solidFill>
                <a:schemeClr val="bg1"/>
              </a:solidFill>
              <a:ln w="28575" cmpd="sng">
                <a:solidFill>
                  <a:srgbClr val="C0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kumimoji="1" lang="zh-CN" altLang="en-US" sz="2000" dirty="0">
                    <a:solidFill>
                      <a:srgbClr val="000000"/>
                    </a:solidFill>
                    <a:latin typeface="Times" pitchFamily="2" charset="0"/>
                    <a:cs typeface="Arial" panose="020B0604020202020204" pitchFamily="34" charset="0"/>
                  </a:rPr>
                  <a:t>  </a:t>
                </a:r>
                <a:r>
                  <a:rPr kumimoji="1" lang="en-US" altLang="zh-CN" sz="2000" dirty="0">
                    <a:solidFill>
                      <a:srgbClr val="C00000"/>
                    </a:solidFill>
                    <a:latin typeface="Times" pitchFamily="2" charset="0"/>
                    <a:cs typeface="Arial" panose="020B0604020202020204" pitchFamily="34" charset="0"/>
                  </a:rPr>
                  <a:t>e</a:t>
                </a:r>
                <a:r>
                  <a:rPr kumimoji="1" lang="en-US" altLang="zh-CN" sz="2000" dirty="0">
                    <a:solidFill>
                      <a:srgbClr val="000000"/>
                    </a:solidFill>
                    <a:latin typeface="Times" pitchFamily="2" charset="0"/>
                    <a:cs typeface="Arial" panose="020B0604020202020204" pitchFamily="34" charset="0"/>
                  </a:rPr>
                  <a:t>: electricity consumption of user</a:t>
                </a:r>
              </a:p>
              <a:p>
                <a:r>
                  <a:rPr kumimoji="1" lang="zh-CN" altLang="en-US" sz="2000" dirty="0">
                    <a:solidFill>
                      <a:srgbClr val="000000"/>
                    </a:solidFill>
                    <a:latin typeface="Times" pitchFamily="2" charset="0"/>
                    <a:cs typeface="Arial" panose="020B0604020202020204" pitchFamily="34" charset="0"/>
                  </a:rPr>
                  <a:t>  </a:t>
                </a:r>
                <a:r>
                  <a:rPr kumimoji="1" lang="en-US" altLang="zh-CN" sz="2000" dirty="0">
                    <a:solidFill>
                      <a:srgbClr val="C00000"/>
                    </a:solidFill>
                    <a:latin typeface="Times" pitchFamily="2" charset="0"/>
                    <a:cs typeface="Arial" panose="020B0604020202020204" pitchFamily="34" charset="0"/>
                  </a:rPr>
                  <a:t>l</a:t>
                </a:r>
                <a:r>
                  <a:rPr kumimoji="1" lang="en-US" altLang="zh-CN" sz="2000" dirty="0">
                    <a:solidFill>
                      <a:srgbClr val="000000"/>
                    </a:solidFill>
                    <a:latin typeface="Times" pitchFamily="2" charset="0"/>
                    <a:cs typeface="Arial" panose="020B0604020202020204" pitchFamily="34" charset="0"/>
                  </a:rPr>
                  <a:t>: non-technical loss</a:t>
                </a:r>
              </a:p>
              <a:p>
                <a:r>
                  <a:rPr kumimoji="1" lang="zh-CN" altLang="en-US" sz="2000" dirty="0">
                    <a:solidFill>
                      <a:srgbClr val="000000"/>
                    </a:solidFill>
                    <a:latin typeface="Times" pitchFamily="2" charset="0"/>
                    <a:cs typeface="Arial" panose="020B0604020202020204" pitchFamily="34" charset="0"/>
                  </a:rPr>
                  <a:t>  </a:t>
                </a:r>
                <a:r>
                  <a:rPr kumimoji="1" lang="en-US" altLang="zh-CN" sz="2000" dirty="0">
                    <a:solidFill>
                      <a:srgbClr val="C00000"/>
                    </a:solidFill>
                    <a:latin typeface="Times" pitchFamily="2" charset="0"/>
                    <a:cs typeface="Arial" panose="020B0604020202020204" pitchFamily="34" charset="0"/>
                  </a:rPr>
                  <a:t>c</a:t>
                </a:r>
                <a:r>
                  <a:rPr kumimoji="1" lang="en-US" altLang="zh-CN" sz="2000" dirty="0">
                    <a:solidFill>
                      <a:srgbClr val="000000"/>
                    </a:solidFill>
                    <a:latin typeface="Times" pitchFamily="2" charset="0"/>
                    <a:cs typeface="Arial" panose="020B0604020202020204" pitchFamily="34" charset="0"/>
                  </a:rPr>
                  <a:t>: climate(temperature)</a:t>
                </a:r>
              </a:p>
              <a:p>
                <a:r>
                  <a:rPr kumimoji="1" lang="zh-CN" altLang="en-US" sz="2000" dirty="0">
                    <a:solidFill>
                      <a:srgbClr val="000000"/>
                    </a:solidFill>
                    <a:latin typeface="Times" pitchFamily="2" charset="0"/>
                    <a:cs typeface="Arial" panose="020B0604020202020204" pitchFamily="34" charset="0"/>
                  </a:rPr>
                  <a:t>  </a:t>
                </a:r>
                <a14:m>
                  <m:oMath xmlns:m="http://schemas.openxmlformats.org/officeDocument/2006/math">
                    <m:sSup>
                      <m:sSupPr>
                        <m:ctrlPr>
                          <a:rPr kumimoji="1" lang="en-US" altLang="zh-CN" sz="2000" i="1" dirty="0" smtClean="0">
                            <a:solidFill>
                              <a:srgbClr val="C00000"/>
                            </a:solidFill>
                            <a:latin typeface="Cambria Math" panose="02040503050406030204" pitchFamily="18" charset="0"/>
                            <a:cs typeface="Arial" panose="020B0604020202020204" pitchFamily="34" charset="0"/>
                          </a:rPr>
                        </m:ctrlPr>
                      </m:sSupPr>
                      <m:e>
                        <m:r>
                          <a:rPr kumimoji="1" lang="en-US" altLang="zh-CN" sz="2000" b="0" i="1" dirty="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𝛼</m:t>
                        </m:r>
                      </m:e>
                      <m:sup>
                        <m:r>
                          <a:rPr kumimoji="1" lang="en-US" altLang="zh-CN" sz="2000" b="0" i="1" dirty="0" smtClean="0">
                            <a:solidFill>
                              <a:srgbClr val="C00000"/>
                            </a:solidFill>
                            <a:latin typeface="Cambria Math" panose="02040503050406030204" pitchFamily="18" charset="0"/>
                            <a:cs typeface="Arial" panose="020B0604020202020204" pitchFamily="34" charset="0"/>
                          </a:rPr>
                          <m:t>𝑒𝑐</m:t>
                        </m:r>
                      </m:sup>
                    </m:sSup>
                  </m:oMath>
                </a14:m>
                <a:r>
                  <a:rPr kumimoji="1" lang="en-US" altLang="zh-CN" sz="2000" dirty="0">
                    <a:solidFill>
                      <a:srgbClr val="000000"/>
                    </a:solidFill>
                    <a:latin typeface="Times" pitchFamily="2" charset="0"/>
                    <a:cs typeface="Arial" panose="020B0604020202020204" pitchFamily="34" charset="0"/>
                  </a:rPr>
                  <a:t>: the attention</a:t>
                </a:r>
                <a:r>
                  <a:rPr kumimoji="1" lang="zh-CN" altLang="en-US" sz="2000" dirty="0">
                    <a:solidFill>
                      <a:srgbClr val="000000"/>
                    </a:solidFill>
                    <a:latin typeface="Times" pitchFamily="2" charset="0"/>
                    <a:cs typeface="Arial" panose="020B0604020202020204" pitchFamily="34" charset="0"/>
                  </a:rPr>
                  <a:t> </a:t>
                </a:r>
                <a:r>
                  <a:rPr kumimoji="1" lang="en-US" altLang="zh-CN" sz="2000" dirty="0">
                    <a:solidFill>
                      <a:srgbClr val="000000"/>
                    </a:solidFill>
                    <a:latin typeface="Times" pitchFamily="2" charset="0"/>
                    <a:cs typeface="Arial" panose="020B0604020202020204" pitchFamily="34" charset="0"/>
                  </a:rPr>
                  <a:t>scores</a:t>
                </a:r>
                <a:r>
                  <a:rPr kumimoji="1" lang="zh-CN" altLang="en-US" sz="2000" dirty="0">
                    <a:solidFill>
                      <a:srgbClr val="000000"/>
                    </a:solidFill>
                    <a:latin typeface="Times" pitchFamily="2" charset="0"/>
                    <a:cs typeface="Arial" panose="020B0604020202020204" pitchFamily="34" charset="0"/>
                  </a:rPr>
                  <a:t> </a:t>
                </a:r>
                <a:r>
                  <a:rPr kumimoji="1" lang="en-US" altLang="zh-CN" sz="2000" dirty="0">
                    <a:solidFill>
                      <a:srgbClr val="000000"/>
                    </a:solidFill>
                    <a:latin typeface="Times" pitchFamily="2" charset="0"/>
                    <a:cs typeface="Arial" panose="020B0604020202020204" pitchFamily="34" charset="0"/>
                  </a:rPr>
                  <a:t>of </a:t>
                </a:r>
                <a:r>
                  <a:rPr kumimoji="1" lang="en-US" altLang="zh-CN" sz="2000" dirty="0">
                    <a:solidFill>
                      <a:srgbClr val="C00000"/>
                    </a:solidFill>
                    <a:latin typeface="Times" pitchFamily="2" charset="0"/>
                    <a:cs typeface="Arial" panose="020B0604020202020204" pitchFamily="34" charset="0"/>
                  </a:rPr>
                  <a:t>e</a:t>
                </a:r>
                <a:r>
                  <a:rPr kumimoji="1" lang="en-US" altLang="zh-CN" sz="2000" dirty="0">
                    <a:solidFill>
                      <a:srgbClr val="000000"/>
                    </a:solidFill>
                    <a:latin typeface="Times" pitchFamily="2" charset="0"/>
                    <a:cs typeface="Arial" panose="020B0604020202020204" pitchFamily="34" charset="0"/>
                  </a:rPr>
                  <a:t> and </a:t>
                </a:r>
                <a:r>
                  <a:rPr kumimoji="1" lang="en-US" altLang="zh-CN" sz="2000" dirty="0">
                    <a:solidFill>
                      <a:srgbClr val="C00000"/>
                    </a:solidFill>
                    <a:latin typeface="Times" pitchFamily="2" charset="0"/>
                    <a:cs typeface="Arial" panose="020B0604020202020204" pitchFamily="34" charset="0"/>
                  </a:rPr>
                  <a:t>c</a:t>
                </a:r>
                <a:r>
                  <a:rPr kumimoji="1" lang="zh-CN" altLang="en-US" sz="2000" dirty="0">
                    <a:solidFill>
                      <a:srgbClr val="C00000"/>
                    </a:solidFill>
                    <a:latin typeface="Times" pitchFamily="2" charset="0"/>
                    <a:cs typeface="Arial" panose="020B0604020202020204" pitchFamily="34" charset="0"/>
                  </a:rPr>
                  <a:t> </a:t>
                </a:r>
                <a:r>
                  <a:rPr kumimoji="1" lang="en-US" altLang="zh-CN" sz="2000" dirty="0">
                    <a:solidFill>
                      <a:schemeClr val="tx1"/>
                    </a:solidFill>
                    <a:latin typeface="Times" pitchFamily="2" charset="0"/>
                    <a:cs typeface="Arial" panose="020B0604020202020204" pitchFamily="34" charset="0"/>
                  </a:rPr>
                  <a:t>(level</a:t>
                </a:r>
                <a:r>
                  <a:rPr kumimoji="1" lang="zh-CN" altLang="en-US" sz="2000" dirty="0">
                    <a:solidFill>
                      <a:schemeClr val="tx1"/>
                    </a:solidFill>
                    <a:latin typeface="Times" pitchFamily="2" charset="0"/>
                    <a:cs typeface="Arial" panose="020B0604020202020204" pitchFamily="34" charset="0"/>
                  </a:rPr>
                  <a:t> </a:t>
                </a:r>
                <a:r>
                  <a:rPr kumimoji="1" lang="en-US" altLang="zh-CN" sz="2000" dirty="0">
                    <a:solidFill>
                      <a:schemeClr val="tx1"/>
                    </a:solidFill>
                    <a:latin typeface="Times" pitchFamily="2" charset="0"/>
                    <a:cs typeface="Arial" panose="020B0604020202020204" pitchFamily="34" charset="0"/>
                  </a:rPr>
                  <a:t>1)</a:t>
                </a:r>
              </a:p>
              <a:p>
                <a:r>
                  <a:rPr kumimoji="1" lang="zh-CN" altLang="en-US" sz="2000" dirty="0">
                    <a:solidFill>
                      <a:srgbClr val="000000"/>
                    </a:solidFill>
                    <a:latin typeface="Times" pitchFamily="2" charset="0"/>
                    <a:cs typeface="Arial" panose="020B0604020202020204" pitchFamily="34" charset="0"/>
                  </a:rPr>
                  <a:t>  </a:t>
                </a:r>
                <a14:m>
                  <m:oMath xmlns:m="http://schemas.openxmlformats.org/officeDocument/2006/math">
                    <m:sSup>
                      <m:sSupPr>
                        <m:ctrlPr>
                          <a:rPr kumimoji="1" lang="en-US" altLang="zh-CN" sz="2000" i="1" dirty="0" smtClean="0">
                            <a:solidFill>
                              <a:srgbClr val="C00000"/>
                            </a:solidFill>
                            <a:latin typeface="Cambria Math" panose="02040503050406030204" pitchFamily="18" charset="0"/>
                            <a:cs typeface="Arial" panose="020B0604020202020204" pitchFamily="34" charset="0"/>
                          </a:rPr>
                        </m:ctrlPr>
                      </m:sSupPr>
                      <m:e>
                        <m:r>
                          <a:rPr kumimoji="1" lang="en-US" altLang="zh-CN" sz="2000" i="1" dirty="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𝛼</m:t>
                        </m:r>
                      </m:e>
                      <m:sup>
                        <m:r>
                          <a:rPr kumimoji="1" lang="en-US" altLang="zh-CN" sz="2000" i="1" dirty="0">
                            <a:solidFill>
                              <a:srgbClr val="C00000"/>
                            </a:solidFill>
                            <a:latin typeface="Cambria Math" panose="02040503050406030204" pitchFamily="18" charset="0"/>
                            <a:cs typeface="Arial" panose="020B0604020202020204" pitchFamily="34" charset="0"/>
                          </a:rPr>
                          <m:t>𝑒</m:t>
                        </m:r>
                        <m:r>
                          <a:rPr kumimoji="1" lang="en-US" altLang="zh-CN" sz="2000" b="0" i="1" dirty="0" smtClean="0">
                            <a:solidFill>
                              <a:srgbClr val="C00000"/>
                            </a:solidFill>
                            <a:latin typeface="Cambria Math" panose="02040503050406030204" pitchFamily="18" charset="0"/>
                            <a:cs typeface="Arial" panose="020B0604020202020204" pitchFamily="34" charset="0"/>
                          </a:rPr>
                          <m:t>𝑙</m:t>
                        </m:r>
                      </m:sup>
                    </m:sSup>
                  </m:oMath>
                </a14:m>
                <a:r>
                  <a:rPr kumimoji="1" lang="en-US" altLang="zh-CN" sz="2000" dirty="0">
                    <a:solidFill>
                      <a:srgbClr val="000000"/>
                    </a:solidFill>
                    <a:latin typeface="Times" pitchFamily="2" charset="0"/>
                    <a:cs typeface="Arial" panose="020B0604020202020204" pitchFamily="34" charset="0"/>
                  </a:rPr>
                  <a:t>: the attention</a:t>
                </a:r>
                <a:r>
                  <a:rPr kumimoji="1" lang="zh-CN" altLang="en-US" sz="2000" dirty="0">
                    <a:solidFill>
                      <a:srgbClr val="000000"/>
                    </a:solidFill>
                    <a:latin typeface="Times" pitchFamily="2" charset="0"/>
                    <a:cs typeface="Arial" panose="020B0604020202020204" pitchFamily="34" charset="0"/>
                  </a:rPr>
                  <a:t> </a:t>
                </a:r>
                <a:r>
                  <a:rPr kumimoji="1" lang="en-US" altLang="zh-CN" sz="2000" dirty="0">
                    <a:solidFill>
                      <a:srgbClr val="000000"/>
                    </a:solidFill>
                    <a:latin typeface="Times" pitchFamily="2" charset="0"/>
                    <a:cs typeface="Arial" panose="020B0604020202020204" pitchFamily="34" charset="0"/>
                  </a:rPr>
                  <a:t>scores</a:t>
                </a:r>
                <a:r>
                  <a:rPr kumimoji="1" lang="zh-CN" altLang="en-US" sz="2000" dirty="0">
                    <a:solidFill>
                      <a:srgbClr val="000000"/>
                    </a:solidFill>
                    <a:latin typeface="Times" pitchFamily="2" charset="0"/>
                    <a:cs typeface="Arial" panose="020B0604020202020204" pitchFamily="34" charset="0"/>
                  </a:rPr>
                  <a:t> </a:t>
                </a:r>
                <a:r>
                  <a:rPr kumimoji="1" lang="en-US" altLang="zh-CN" sz="2000" dirty="0">
                    <a:solidFill>
                      <a:srgbClr val="000000"/>
                    </a:solidFill>
                    <a:latin typeface="Times" pitchFamily="2" charset="0"/>
                    <a:cs typeface="Arial" panose="020B0604020202020204" pitchFamily="34" charset="0"/>
                  </a:rPr>
                  <a:t>of </a:t>
                </a:r>
                <a:r>
                  <a:rPr kumimoji="1" lang="en-US" altLang="zh-CN" sz="2000" dirty="0">
                    <a:solidFill>
                      <a:srgbClr val="C00000"/>
                    </a:solidFill>
                    <a:latin typeface="Times" pitchFamily="2" charset="0"/>
                    <a:cs typeface="Arial" panose="020B0604020202020204" pitchFamily="34" charset="0"/>
                  </a:rPr>
                  <a:t>e</a:t>
                </a:r>
                <a:r>
                  <a:rPr kumimoji="1" lang="en-US" altLang="zh-CN" sz="2000" dirty="0">
                    <a:solidFill>
                      <a:srgbClr val="000000"/>
                    </a:solidFill>
                    <a:latin typeface="Times" pitchFamily="2" charset="0"/>
                    <a:cs typeface="Arial" panose="020B0604020202020204" pitchFamily="34" charset="0"/>
                  </a:rPr>
                  <a:t> and </a:t>
                </a:r>
                <a:r>
                  <a:rPr kumimoji="1" lang="en-US" altLang="zh-CN" sz="2000" dirty="0">
                    <a:solidFill>
                      <a:srgbClr val="C00000"/>
                    </a:solidFill>
                    <a:latin typeface="Times" pitchFamily="2" charset="0"/>
                    <a:cs typeface="Arial" panose="020B0604020202020204" pitchFamily="34" charset="0"/>
                  </a:rPr>
                  <a:t>l</a:t>
                </a:r>
                <a:r>
                  <a:rPr kumimoji="1" lang="zh-CN" altLang="en-US" sz="2000" dirty="0">
                    <a:solidFill>
                      <a:srgbClr val="C00000"/>
                    </a:solidFill>
                    <a:latin typeface="Times" pitchFamily="2" charset="0"/>
                    <a:cs typeface="Arial" panose="020B0604020202020204" pitchFamily="34" charset="0"/>
                  </a:rPr>
                  <a:t> </a:t>
                </a:r>
                <a:r>
                  <a:rPr kumimoji="1" lang="en-US" altLang="zh-CN" sz="2000" dirty="0">
                    <a:solidFill>
                      <a:schemeClr val="tx1"/>
                    </a:solidFill>
                    <a:latin typeface="Times" pitchFamily="2" charset="0"/>
                    <a:cs typeface="Arial" panose="020B0604020202020204" pitchFamily="34" charset="0"/>
                  </a:rPr>
                  <a:t>(level</a:t>
                </a:r>
                <a:r>
                  <a:rPr kumimoji="1" lang="zh-CN" altLang="en-US" sz="2000" dirty="0">
                    <a:solidFill>
                      <a:schemeClr val="tx1"/>
                    </a:solidFill>
                    <a:latin typeface="Times" pitchFamily="2" charset="0"/>
                    <a:cs typeface="Arial" panose="020B0604020202020204" pitchFamily="34" charset="0"/>
                  </a:rPr>
                  <a:t> </a:t>
                </a:r>
                <a:r>
                  <a:rPr kumimoji="1" lang="en-US" altLang="zh-CN" sz="2000" dirty="0">
                    <a:solidFill>
                      <a:schemeClr val="tx1"/>
                    </a:solidFill>
                    <a:latin typeface="Times" pitchFamily="2" charset="0"/>
                    <a:cs typeface="Arial" panose="020B0604020202020204" pitchFamily="34" charset="0"/>
                  </a:rPr>
                  <a:t>1)</a:t>
                </a:r>
              </a:p>
              <a:p>
                <a:r>
                  <a:rPr kumimoji="1" lang="zh-CN" altLang="en-US" sz="2000" dirty="0">
                    <a:solidFill>
                      <a:srgbClr val="000000"/>
                    </a:solidFill>
                    <a:latin typeface="Times" pitchFamily="2" charset="0"/>
                    <a:cs typeface="Arial" panose="020B0604020202020204" pitchFamily="34" charset="0"/>
                  </a:rPr>
                  <a:t>  </a:t>
                </a:r>
                <a14:m>
                  <m:oMath xmlns:m="http://schemas.openxmlformats.org/officeDocument/2006/math">
                    <m:sSup>
                      <m:sSupPr>
                        <m:ctrlPr>
                          <a:rPr kumimoji="1" lang="en-US" altLang="zh-CN" sz="2000" i="1" dirty="0" smtClean="0">
                            <a:solidFill>
                              <a:srgbClr val="C00000"/>
                            </a:solidFill>
                            <a:latin typeface="Cambria Math" panose="02040503050406030204" pitchFamily="18" charset="0"/>
                            <a:cs typeface="Arial" panose="020B0604020202020204" pitchFamily="34" charset="0"/>
                          </a:rPr>
                        </m:ctrlPr>
                      </m:sSupPr>
                      <m:e>
                        <m:r>
                          <a:rPr kumimoji="1" lang="en-US" altLang="zh-CN" sz="2000" i="1" dirty="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𝛼</m:t>
                        </m:r>
                      </m:e>
                      <m:sup>
                        <m:r>
                          <a:rPr kumimoji="1" lang="en-US" altLang="zh-CN" sz="2000" i="1" dirty="0">
                            <a:solidFill>
                              <a:srgbClr val="C00000"/>
                            </a:solidFill>
                            <a:latin typeface="Cambria Math" panose="02040503050406030204" pitchFamily="18" charset="0"/>
                            <a:cs typeface="Arial" panose="020B0604020202020204" pitchFamily="34" charset="0"/>
                          </a:rPr>
                          <m:t>𝑒</m:t>
                        </m:r>
                        <m:r>
                          <a:rPr kumimoji="1" lang="en-US" altLang="zh-CN" sz="2000" b="0" i="1" dirty="0" smtClean="0">
                            <a:solidFill>
                              <a:srgbClr val="C00000"/>
                            </a:solidFill>
                            <a:latin typeface="Cambria Math" panose="02040503050406030204" pitchFamily="18" charset="0"/>
                            <a:cs typeface="Arial" panose="020B0604020202020204" pitchFamily="34" charset="0"/>
                          </a:rPr>
                          <m:t>𝑙𝑐</m:t>
                        </m:r>
                      </m:sup>
                    </m:sSup>
                  </m:oMath>
                </a14:m>
                <a:r>
                  <a:rPr kumimoji="1" lang="en-US" altLang="zh-CN" sz="2000" dirty="0">
                    <a:solidFill>
                      <a:srgbClr val="000000"/>
                    </a:solidFill>
                    <a:latin typeface="Times" pitchFamily="2" charset="0"/>
                    <a:cs typeface="Arial" panose="020B0604020202020204" pitchFamily="34" charset="0"/>
                  </a:rPr>
                  <a:t>: the attention</a:t>
                </a:r>
                <a:r>
                  <a:rPr kumimoji="1" lang="zh-CN" altLang="en-US" sz="2000" dirty="0">
                    <a:solidFill>
                      <a:srgbClr val="000000"/>
                    </a:solidFill>
                    <a:latin typeface="Times" pitchFamily="2" charset="0"/>
                    <a:cs typeface="Arial" panose="020B0604020202020204" pitchFamily="34" charset="0"/>
                  </a:rPr>
                  <a:t> </a:t>
                </a:r>
                <a:r>
                  <a:rPr kumimoji="1" lang="en-US" altLang="zh-CN" sz="2000" dirty="0">
                    <a:solidFill>
                      <a:srgbClr val="000000"/>
                    </a:solidFill>
                    <a:latin typeface="Times" pitchFamily="2" charset="0"/>
                    <a:cs typeface="Arial" panose="020B0604020202020204" pitchFamily="34" charset="0"/>
                  </a:rPr>
                  <a:t>scores</a:t>
                </a:r>
                <a:r>
                  <a:rPr kumimoji="1" lang="zh-CN" altLang="en-US" sz="2000" dirty="0">
                    <a:solidFill>
                      <a:srgbClr val="000000"/>
                    </a:solidFill>
                    <a:latin typeface="Times" pitchFamily="2" charset="0"/>
                    <a:cs typeface="Arial" panose="020B0604020202020204" pitchFamily="34" charset="0"/>
                  </a:rPr>
                  <a:t> </a:t>
                </a:r>
                <a:r>
                  <a:rPr kumimoji="1" lang="en-US" altLang="zh-CN" sz="2000" dirty="0">
                    <a:solidFill>
                      <a:srgbClr val="000000"/>
                    </a:solidFill>
                    <a:latin typeface="Times" pitchFamily="2" charset="0"/>
                    <a:cs typeface="Arial" panose="020B0604020202020204" pitchFamily="34" charset="0"/>
                  </a:rPr>
                  <a:t>of </a:t>
                </a:r>
                <a:r>
                  <a:rPr kumimoji="1" lang="en-US" altLang="zh-CN" sz="2000" dirty="0" err="1">
                    <a:solidFill>
                      <a:srgbClr val="C00000"/>
                    </a:solidFill>
                    <a:latin typeface="Times" pitchFamily="2" charset="0"/>
                    <a:cs typeface="Arial" panose="020B0604020202020204" pitchFamily="34" charset="0"/>
                  </a:rPr>
                  <a:t>ec</a:t>
                </a:r>
                <a:r>
                  <a:rPr kumimoji="1" lang="en-US" altLang="zh-CN" sz="2000" dirty="0">
                    <a:solidFill>
                      <a:srgbClr val="000000"/>
                    </a:solidFill>
                    <a:latin typeface="Times" pitchFamily="2" charset="0"/>
                    <a:cs typeface="Arial" panose="020B0604020202020204" pitchFamily="34" charset="0"/>
                  </a:rPr>
                  <a:t> and </a:t>
                </a:r>
                <a:r>
                  <a:rPr kumimoji="1" lang="en-US" altLang="zh-CN" sz="2000" dirty="0">
                    <a:solidFill>
                      <a:srgbClr val="C00000"/>
                    </a:solidFill>
                    <a:latin typeface="Times" pitchFamily="2" charset="0"/>
                    <a:cs typeface="Arial" panose="020B0604020202020204" pitchFamily="34" charset="0"/>
                  </a:rPr>
                  <a:t>el</a:t>
                </a:r>
                <a:r>
                  <a:rPr kumimoji="1" lang="zh-CN" altLang="en-US" sz="2000" dirty="0">
                    <a:solidFill>
                      <a:srgbClr val="C00000"/>
                    </a:solidFill>
                    <a:latin typeface="Times" pitchFamily="2" charset="0"/>
                    <a:cs typeface="Arial" panose="020B0604020202020204" pitchFamily="34" charset="0"/>
                  </a:rPr>
                  <a:t> </a:t>
                </a:r>
                <a:r>
                  <a:rPr kumimoji="1" lang="en-US" altLang="zh-CN" sz="2000" dirty="0">
                    <a:solidFill>
                      <a:schemeClr val="tx1"/>
                    </a:solidFill>
                    <a:latin typeface="Times" pitchFamily="2" charset="0"/>
                    <a:cs typeface="Arial" panose="020B0604020202020204" pitchFamily="34" charset="0"/>
                  </a:rPr>
                  <a:t>(level</a:t>
                </a:r>
                <a:r>
                  <a:rPr kumimoji="1" lang="zh-CN" altLang="en-US" sz="2000" dirty="0">
                    <a:solidFill>
                      <a:schemeClr val="tx1"/>
                    </a:solidFill>
                    <a:latin typeface="Times" pitchFamily="2" charset="0"/>
                    <a:cs typeface="Arial" panose="020B0604020202020204" pitchFamily="34" charset="0"/>
                  </a:rPr>
                  <a:t> </a:t>
                </a:r>
                <a:r>
                  <a:rPr kumimoji="1" lang="en-US" altLang="zh-CN" sz="2000" dirty="0">
                    <a:solidFill>
                      <a:schemeClr val="tx1"/>
                    </a:solidFill>
                    <a:latin typeface="Times" pitchFamily="2" charset="0"/>
                    <a:cs typeface="Arial" panose="020B0604020202020204" pitchFamily="34" charset="0"/>
                  </a:rPr>
                  <a:t>2)</a:t>
                </a:r>
              </a:p>
              <a:p>
                <a:endParaRPr kumimoji="1" lang="en-US" altLang="zh-CN" sz="2000" dirty="0">
                  <a:solidFill>
                    <a:srgbClr val="000000"/>
                  </a:solidFill>
                  <a:latin typeface="Times" pitchFamily="2" charset="0"/>
                  <a:cs typeface="Arial" panose="020B0604020202020204" pitchFamily="34" charset="0"/>
                </a:endParaRPr>
              </a:p>
              <a:p>
                <a:endParaRPr kumimoji="1" lang="en-US" altLang="zh-CN" sz="2000" dirty="0">
                  <a:solidFill>
                    <a:srgbClr val="000000"/>
                  </a:solidFill>
                  <a:latin typeface="Times" pitchFamily="2" charset="0"/>
                  <a:cs typeface="Arial" panose="020B0604020202020204" pitchFamily="34" charset="0"/>
                </a:endParaRPr>
              </a:p>
              <a:p>
                <a:endParaRPr kumimoji="1" lang="en-US" altLang="zh-CN" sz="2000" dirty="0">
                  <a:solidFill>
                    <a:srgbClr val="000000"/>
                  </a:solidFill>
                  <a:latin typeface="Times" pitchFamily="2" charset="0"/>
                  <a:cs typeface="Arial" panose="020B0604020202020204" pitchFamily="34" charset="0"/>
                </a:endParaRPr>
              </a:p>
              <a:p>
                <a:endParaRPr kumimoji="1" lang="en-US" altLang="zh-CN" sz="2000" dirty="0">
                  <a:solidFill>
                    <a:srgbClr val="000000"/>
                  </a:solidFill>
                  <a:latin typeface="Times" pitchFamily="2" charset="0"/>
                  <a:cs typeface="Arial" panose="020B0604020202020204" pitchFamily="34" charset="0"/>
                </a:endParaRPr>
              </a:p>
              <a:p>
                <a:endParaRPr kumimoji="1" lang="en-US" altLang="zh-CN" sz="2000" dirty="0">
                  <a:solidFill>
                    <a:srgbClr val="000000"/>
                  </a:solidFill>
                  <a:latin typeface="Times" pitchFamily="2" charset="0"/>
                  <a:cs typeface="Arial" panose="020B0604020202020204" pitchFamily="34" charset="0"/>
                </a:endParaRPr>
              </a:p>
              <a:p>
                <a:endParaRPr kumimoji="1" lang="en-US" altLang="zh-CN" sz="2000" dirty="0">
                  <a:solidFill>
                    <a:srgbClr val="000000"/>
                  </a:solidFill>
                  <a:latin typeface="Times" pitchFamily="2" charset="0"/>
                  <a:cs typeface="Arial" panose="020B0604020202020204" pitchFamily="34" charset="0"/>
                </a:endParaRPr>
              </a:p>
              <a:p>
                <a:endParaRPr kumimoji="1" lang="en-US" altLang="zh-CN" sz="2000" dirty="0">
                  <a:solidFill>
                    <a:srgbClr val="000000"/>
                  </a:solidFill>
                  <a:latin typeface="Times" pitchFamily="2" charset="0"/>
                  <a:cs typeface="Arial" panose="020B0604020202020204" pitchFamily="34" charset="0"/>
                </a:endParaRPr>
              </a:p>
            </p:txBody>
          </p:sp>
        </mc:Choice>
        <mc:Fallback xmlns="">
          <p:sp>
            <p:nvSpPr>
              <p:cNvPr id="8" name="Rectangle 8">
                <a:extLst>
                  <a:ext uri="{FF2B5EF4-FFF2-40B4-BE49-F238E27FC236}">
                    <a16:creationId xmlns:a16="http://schemas.microsoft.com/office/drawing/2014/main" id="{745E7B08-5153-4543-8991-91A519EE95DE}"/>
                  </a:ext>
                </a:extLst>
              </p:cNvPr>
              <p:cNvSpPr>
                <a:spLocks noRot="1" noChangeAspect="1" noMove="1" noResize="1" noEditPoints="1" noAdjustHandles="1" noChangeArrowheads="1" noChangeShapeType="1" noTextEdit="1"/>
              </p:cNvSpPr>
              <p:nvPr/>
            </p:nvSpPr>
            <p:spPr>
              <a:xfrm>
                <a:off x="2133601" y="3493531"/>
                <a:ext cx="5105399" cy="2017953"/>
              </a:xfrm>
              <a:prstGeom prst="rect">
                <a:avLst/>
              </a:prstGeom>
              <a:blipFill>
                <a:blip r:embed="rId4"/>
                <a:stretch>
                  <a:fillRect t="-617"/>
                </a:stretch>
              </a:blipFill>
              <a:ln w="28575" cmpd="sng">
                <a:solidFill>
                  <a:srgbClr val="C00000"/>
                </a:solidFill>
                <a:prstDash val="sysDash"/>
              </a:ln>
              <a:effectLst/>
            </p:spPr>
            <p:txBody>
              <a:bodyPr/>
              <a:lstStyle/>
              <a:p>
                <a:r>
                  <a:rPr lang="zh-CN" altLang="en-US">
                    <a:noFill/>
                  </a:rPr>
                  <a:t> </a:t>
                </a:r>
              </a:p>
            </p:txBody>
          </p:sp>
        </mc:Fallback>
      </mc:AlternateContent>
      <p:cxnSp>
        <p:nvCxnSpPr>
          <p:cNvPr id="9" name="Straight Connector 9">
            <a:extLst>
              <a:ext uri="{FF2B5EF4-FFF2-40B4-BE49-F238E27FC236}">
                <a16:creationId xmlns:a16="http://schemas.microsoft.com/office/drawing/2014/main" id="{35ADD0E7-BEFF-224E-9340-FF90E1CC0048}"/>
              </a:ext>
            </a:extLst>
          </p:cNvPr>
          <p:cNvCxnSpPr>
            <a:cxnSpLocks/>
          </p:cNvCxnSpPr>
          <p:nvPr/>
        </p:nvCxnSpPr>
        <p:spPr>
          <a:xfrm flipV="1">
            <a:off x="1333500" y="4292285"/>
            <a:ext cx="800101" cy="1128508"/>
          </a:xfrm>
          <a:prstGeom prst="line">
            <a:avLst/>
          </a:prstGeom>
          <a:ln w="28575">
            <a:solidFill>
              <a:srgbClr val="C00000"/>
            </a:solidFill>
          </a:ln>
          <a:effectLst/>
        </p:spPr>
        <p:style>
          <a:lnRef idx="1">
            <a:schemeClr val="dk1"/>
          </a:lnRef>
          <a:fillRef idx="0">
            <a:schemeClr val="dk1"/>
          </a:fillRef>
          <a:effectRef idx="0">
            <a:schemeClr val="dk1"/>
          </a:effectRef>
          <a:fontRef idx="minor">
            <a:schemeClr val="tx1"/>
          </a:fontRef>
        </p:style>
      </p:cxnSp>
      <p:sp>
        <p:nvSpPr>
          <p:cNvPr id="10" name="Rectangle 10">
            <a:extLst>
              <a:ext uri="{FF2B5EF4-FFF2-40B4-BE49-F238E27FC236}">
                <a16:creationId xmlns:a16="http://schemas.microsoft.com/office/drawing/2014/main" id="{C56E562F-0C2D-2648-868B-9643503D498C}"/>
              </a:ext>
            </a:extLst>
          </p:cNvPr>
          <p:cNvSpPr/>
          <p:nvPr/>
        </p:nvSpPr>
        <p:spPr>
          <a:xfrm>
            <a:off x="1143001" y="5420792"/>
            <a:ext cx="304800" cy="1219201"/>
          </a:xfrm>
          <a:prstGeom prst="rect">
            <a:avLst/>
          </a:prstGeom>
          <a:noFill/>
          <a:ln w="34925" cmpd="sng">
            <a:solidFill>
              <a:srgbClr val="C0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en-US" altLang="zh-CN"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10972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132" y="228600"/>
            <a:ext cx="9329736" cy="611054"/>
          </a:xfrm>
        </p:spPr>
        <p:txBody>
          <a:bodyPr/>
          <a:lstStyle/>
          <a:p>
            <a:r>
              <a:rPr lang="en-US" altLang="zh-CN" sz="3200" b="1" dirty="0">
                <a:solidFill>
                  <a:srgbClr val="000000"/>
                </a:solidFill>
                <a:latin typeface="Times" pitchFamily="2" charset="0"/>
                <a:ea typeface="黑体"/>
                <a:cs typeface="Arial" panose="020B0604020202020204" pitchFamily="34" charset="0"/>
              </a:rPr>
              <a:t>Real World</a:t>
            </a:r>
            <a:r>
              <a:rPr lang="zh-CN" altLang="en-US" sz="3200" b="1" dirty="0">
                <a:solidFill>
                  <a:srgbClr val="000000"/>
                </a:solidFill>
                <a:latin typeface="Times" pitchFamily="2" charset="0"/>
                <a:ea typeface="黑体"/>
                <a:cs typeface="Arial" panose="020B0604020202020204" pitchFamily="34" charset="0"/>
              </a:rPr>
              <a:t> </a:t>
            </a:r>
            <a:r>
              <a:rPr lang="en-US" altLang="zh-CN" sz="3200" b="1" dirty="0">
                <a:solidFill>
                  <a:srgbClr val="000000"/>
                </a:solidFill>
                <a:latin typeface="Times" pitchFamily="2" charset="0"/>
                <a:ea typeface="黑体"/>
                <a:cs typeface="Arial" panose="020B0604020202020204" pitchFamily="34" charset="0"/>
              </a:rPr>
              <a:t>Application</a:t>
            </a:r>
          </a:p>
        </p:txBody>
      </p:sp>
      <p:pic>
        <p:nvPicPr>
          <p:cNvPr id="7" name="Picture 6">
            <a:extLst>
              <a:ext uri="{FF2B5EF4-FFF2-40B4-BE49-F238E27FC236}">
                <a16:creationId xmlns:a16="http://schemas.microsoft.com/office/drawing/2014/main" id="{76E00A74-EDAA-4D40-A643-8721CF938E3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7966" y="1971616"/>
            <a:ext cx="8229600" cy="4695416"/>
          </a:xfrm>
          <a:prstGeom prst="rect">
            <a:avLst/>
          </a:prstGeom>
        </p:spPr>
      </p:pic>
      <p:cxnSp>
        <p:nvCxnSpPr>
          <p:cNvPr id="5" name="Straight Arrow Connector 3">
            <a:extLst>
              <a:ext uri="{FF2B5EF4-FFF2-40B4-BE49-F238E27FC236}">
                <a16:creationId xmlns:a16="http://schemas.microsoft.com/office/drawing/2014/main" id="{9EAF47B3-C34E-744F-B150-FC053A29E84A}"/>
              </a:ext>
            </a:extLst>
          </p:cNvPr>
          <p:cNvCxnSpPr>
            <a:cxnSpLocks/>
          </p:cNvCxnSpPr>
          <p:nvPr/>
        </p:nvCxnSpPr>
        <p:spPr>
          <a:xfrm>
            <a:off x="7239000" y="2077998"/>
            <a:ext cx="228600" cy="247114"/>
          </a:xfrm>
          <a:prstGeom prst="straightConnector1">
            <a:avLst/>
          </a:prstGeom>
          <a:ln w="44450" cmpd="sng">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604AB10-DDCC-314A-9AB2-DC5976EEB558}"/>
              </a:ext>
            </a:extLst>
          </p:cNvPr>
          <p:cNvSpPr/>
          <p:nvPr/>
        </p:nvSpPr>
        <p:spPr>
          <a:xfrm>
            <a:off x="4724400" y="1828800"/>
            <a:ext cx="2595582" cy="369332"/>
          </a:xfrm>
          <a:prstGeom prst="rect">
            <a:avLst/>
          </a:prstGeom>
        </p:spPr>
        <p:txBody>
          <a:bodyPr wrap="none">
            <a:spAutoFit/>
          </a:bodyPr>
          <a:lstStyle/>
          <a:p>
            <a:r>
              <a:rPr kumimoji="1" lang="en-US" altLang="zh-CN" dirty="0">
                <a:solidFill>
                  <a:srgbClr val="000000"/>
                </a:solidFill>
                <a:latin typeface="Times" pitchFamily="2" charset="0"/>
                <a:cs typeface="Arial" panose="020B0604020202020204" pitchFamily="34" charset="0"/>
              </a:rPr>
              <a:t>when</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the</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thief</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was</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caught</a:t>
            </a:r>
            <a:endParaRPr lang="zh-CN" altLang="en-US" dirty="0">
              <a:latin typeface="Times" pitchFamily="2" charset="0"/>
            </a:endParaRPr>
          </a:p>
        </p:txBody>
      </p:sp>
      <p:sp>
        <p:nvSpPr>
          <p:cNvPr id="10" name="Rectangle 10">
            <a:extLst>
              <a:ext uri="{FF2B5EF4-FFF2-40B4-BE49-F238E27FC236}">
                <a16:creationId xmlns:a16="http://schemas.microsoft.com/office/drawing/2014/main" id="{47F56C87-3899-AF41-B28C-97C75350D152}"/>
              </a:ext>
            </a:extLst>
          </p:cNvPr>
          <p:cNvSpPr/>
          <p:nvPr/>
        </p:nvSpPr>
        <p:spPr>
          <a:xfrm>
            <a:off x="2590800" y="2205506"/>
            <a:ext cx="1143000" cy="4259826"/>
          </a:xfrm>
          <a:prstGeom prst="rect">
            <a:avLst/>
          </a:prstGeom>
          <a:noFill/>
          <a:ln w="38100" cmpd="sng">
            <a:solidFill>
              <a:srgbClr val="C0000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en-US" altLang="zh-CN" dirty="0">
              <a:solidFill>
                <a:srgbClr val="000000"/>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631E1037-04DE-C442-BA36-895A2C701878}"/>
              </a:ext>
            </a:extLst>
          </p:cNvPr>
          <p:cNvSpPr/>
          <p:nvPr/>
        </p:nvSpPr>
        <p:spPr>
          <a:xfrm>
            <a:off x="4572000" y="2207964"/>
            <a:ext cx="1037034" cy="4259826"/>
          </a:xfrm>
          <a:prstGeom prst="rect">
            <a:avLst/>
          </a:prstGeom>
          <a:noFill/>
          <a:ln w="38100" cmpd="sng">
            <a:solidFill>
              <a:srgbClr val="C0000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en-US" altLang="zh-CN" dirty="0">
              <a:solidFill>
                <a:srgbClr val="000000"/>
              </a:solidFill>
              <a:latin typeface="Arial" panose="020B0604020202020204" pitchFamily="34" charset="0"/>
              <a:cs typeface="Arial" panose="020B0604020202020204" pitchFamily="34" charset="0"/>
            </a:endParaRPr>
          </a:p>
        </p:txBody>
      </p:sp>
      <p:sp>
        <p:nvSpPr>
          <p:cNvPr id="12" name="Rectangle 10">
            <a:extLst>
              <a:ext uri="{FF2B5EF4-FFF2-40B4-BE49-F238E27FC236}">
                <a16:creationId xmlns:a16="http://schemas.microsoft.com/office/drawing/2014/main" id="{EE3BA748-AFAF-2642-9773-CA50DE03BA74}"/>
              </a:ext>
            </a:extLst>
          </p:cNvPr>
          <p:cNvSpPr/>
          <p:nvPr/>
        </p:nvSpPr>
        <p:spPr>
          <a:xfrm>
            <a:off x="6781799" y="2189411"/>
            <a:ext cx="611991" cy="4259826"/>
          </a:xfrm>
          <a:prstGeom prst="rect">
            <a:avLst/>
          </a:prstGeom>
          <a:noFill/>
          <a:ln w="38100" cmpd="sng">
            <a:solidFill>
              <a:srgbClr val="C0000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en-US" altLang="zh-CN" dirty="0">
              <a:solidFill>
                <a:srgbClr val="000000"/>
              </a:solidFill>
              <a:latin typeface="Arial" panose="020B0604020202020204" pitchFamily="34" charset="0"/>
              <a:cs typeface="Arial" panose="020B0604020202020204" pitchFamily="34" charset="0"/>
            </a:endParaRPr>
          </a:p>
        </p:txBody>
      </p:sp>
      <p:sp>
        <p:nvSpPr>
          <p:cNvPr id="13" name="Rectangle 2">
            <a:extLst>
              <a:ext uri="{FF2B5EF4-FFF2-40B4-BE49-F238E27FC236}">
                <a16:creationId xmlns:a16="http://schemas.microsoft.com/office/drawing/2014/main" id="{D5B507FD-D9ED-3344-9EB5-3E2126C79D77}"/>
              </a:ext>
            </a:extLst>
          </p:cNvPr>
          <p:cNvSpPr/>
          <p:nvPr/>
        </p:nvSpPr>
        <p:spPr>
          <a:xfrm>
            <a:off x="305192" y="918728"/>
            <a:ext cx="9389268" cy="830997"/>
          </a:xfrm>
          <a:prstGeom prst="rect">
            <a:avLst/>
          </a:prstGeom>
        </p:spPr>
        <p:txBody>
          <a:bodyPr wrap="square">
            <a:spAutoFit/>
          </a:bodyPr>
          <a:lstStyle/>
          <a:p>
            <a:pPr marL="342900" indent="-342900">
              <a:buClr>
                <a:srgbClr val="C00000"/>
              </a:buClr>
              <a:buFont typeface="Zapf Dingbats"/>
              <a:buChar char="❑"/>
            </a:pPr>
            <a:r>
              <a:rPr kumimoji="1" lang="en-US" altLang="zh-CN" sz="2400" dirty="0">
                <a:solidFill>
                  <a:srgbClr val="000000"/>
                </a:solidFill>
                <a:latin typeface="Times" pitchFamily="2" charset="0"/>
                <a:ea typeface="Microsoft YaHei" panose="020B0503020204020204" pitchFamily="34" charset="-122"/>
                <a:cs typeface="Arial" panose="020B0604020202020204" pitchFamily="34" charset="0"/>
              </a:rPr>
              <a:t>Our work has been applied by State Grid of China to</a:t>
            </a:r>
            <a:r>
              <a:rPr kumimoji="1" lang="zh-CN" altLang="en-US" sz="2400" dirty="0">
                <a:solidFill>
                  <a:srgbClr val="000000"/>
                </a:solidFill>
                <a:latin typeface="Times" pitchFamily="2" charset="0"/>
                <a:ea typeface="Microsoft YaHei" panose="020B0503020204020204" pitchFamily="34" charset="-122"/>
                <a:cs typeface="Arial" panose="020B0604020202020204" pitchFamily="34" charset="0"/>
              </a:rPr>
              <a:t> </a:t>
            </a:r>
            <a:r>
              <a:rPr kumimoji="1" lang="en-US" altLang="zh-CN" sz="2400" dirty="0">
                <a:solidFill>
                  <a:srgbClr val="000000"/>
                </a:solidFill>
                <a:latin typeface="Times" pitchFamily="2" charset="0"/>
                <a:ea typeface="Microsoft YaHei" panose="020B0503020204020204" pitchFamily="34" charset="-122"/>
                <a:cs typeface="Arial" panose="020B0604020202020204" pitchFamily="34" charset="0"/>
              </a:rPr>
              <a:t>successfully catch electricity thieves in Hangzhou with a precision of </a:t>
            </a:r>
            <a:r>
              <a:rPr lang="en-US" altLang="zh-CN" sz="2400" dirty="0">
                <a:solidFill>
                  <a:srgbClr val="C00000"/>
                </a:solidFill>
                <a:latin typeface="Times" pitchFamily="2" charset="0"/>
                <a:ea typeface="Microsoft YaHei" panose="020B0503020204020204" pitchFamily="34" charset="-122"/>
              </a:rPr>
              <a:t>15%</a:t>
            </a:r>
            <a:r>
              <a:rPr kumimoji="1" lang="en-US" altLang="zh-CN" sz="2400" dirty="0">
                <a:solidFill>
                  <a:srgbClr val="FF0000"/>
                </a:solidFill>
                <a:latin typeface="Times" pitchFamily="2" charset="0"/>
                <a:ea typeface="Microsoft YaHei" panose="020B0503020204020204" pitchFamily="34" charset="-122"/>
                <a:cs typeface="Arial" panose="020B0604020202020204" pitchFamily="34" charset="0"/>
              </a:rPr>
              <a:t> </a:t>
            </a:r>
            <a:endParaRPr lang="zh-CN" altLang="en-US" sz="2400" dirty="0">
              <a:latin typeface="Times" pitchFamily="2" charset="0"/>
              <a:ea typeface="Microsoft YaHei" panose="020B0503020204020204" pitchFamily="34" charset="-122"/>
            </a:endParaRPr>
          </a:p>
        </p:txBody>
      </p:sp>
    </p:spTree>
    <p:extLst>
      <p:ext uri="{BB962C8B-B14F-4D97-AF65-F5344CB8AC3E}">
        <p14:creationId xmlns:p14="http://schemas.microsoft.com/office/powerpoint/2010/main" val="385461172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28EE1-742D-974A-921B-B1EEDE813976}"/>
              </a:ext>
            </a:extLst>
          </p:cNvPr>
          <p:cNvSpPr>
            <a:spLocks noGrp="1"/>
          </p:cNvSpPr>
          <p:nvPr>
            <p:ph type="title"/>
          </p:nvPr>
        </p:nvSpPr>
        <p:spPr/>
        <p:txBody>
          <a:bodyPr/>
          <a:lstStyle/>
          <a:p>
            <a:r>
              <a:rPr kumimoji="1" lang="en-US" altLang="zh-CN" b="1" dirty="0">
                <a:latin typeface="Times" pitchFamily="2" charset="0"/>
              </a:rPr>
              <a:t>Conclusions</a:t>
            </a:r>
            <a:endParaRPr kumimoji="1" lang="zh-CN" altLang="en-US" b="1" dirty="0">
              <a:latin typeface="Times" pitchFamily="2" charset="0"/>
            </a:endParaRPr>
          </a:p>
        </p:txBody>
      </p:sp>
      <p:sp>
        <p:nvSpPr>
          <p:cNvPr id="3" name="内容占位符 2">
            <a:extLst>
              <a:ext uri="{FF2B5EF4-FFF2-40B4-BE49-F238E27FC236}">
                <a16:creationId xmlns:a16="http://schemas.microsoft.com/office/drawing/2014/main" id="{4F913E4B-E7EF-4949-BD92-72E22482FBAC}"/>
              </a:ext>
            </a:extLst>
          </p:cNvPr>
          <p:cNvSpPr>
            <a:spLocks noGrp="1"/>
          </p:cNvSpPr>
          <p:nvPr>
            <p:ph idx="1"/>
          </p:nvPr>
        </p:nvSpPr>
        <p:spPr>
          <a:xfrm>
            <a:off x="350878" y="1196976"/>
            <a:ext cx="9139237" cy="4899024"/>
          </a:xfrm>
        </p:spPr>
        <p:txBody>
          <a:bodyPr/>
          <a:lstStyle/>
          <a:p>
            <a:pPr>
              <a:buClr>
                <a:srgbClr val="C00000"/>
              </a:buClr>
              <a:buFont typeface="Zapf Dingbats"/>
              <a:buChar char="❑"/>
            </a:pPr>
            <a:r>
              <a:rPr kumimoji="1" lang="en-US" altLang="zh-CN" sz="2000" dirty="0">
                <a:latin typeface="Times" pitchFamily="2" charset="0"/>
              </a:rPr>
              <a:t>Analyze </a:t>
            </a:r>
            <a:r>
              <a:rPr kumimoji="1" lang="en-US" altLang="zh-CN" sz="2000" dirty="0">
                <a:solidFill>
                  <a:srgbClr val="C00000"/>
                </a:solidFill>
                <a:latin typeface="Times" pitchFamily="2" charset="0"/>
              </a:rPr>
              <a:t>electricity-theft behaviors </a:t>
            </a:r>
            <a:r>
              <a:rPr kumimoji="1" lang="en-US" altLang="zh-CN" sz="2000" dirty="0">
                <a:latin typeface="Times" pitchFamily="2" charset="0"/>
              </a:rPr>
              <a:t>from </a:t>
            </a:r>
            <a:r>
              <a:rPr kumimoji="1" lang="en-US" altLang="zh-CN" sz="2000" dirty="0">
                <a:solidFill>
                  <a:srgbClr val="C00000"/>
                </a:solidFill>
                <a:latin typeface="Times" pitchFamily="2" charset="0"/>
              </a:rPr>
              <a:t>three distinct levels </a:t>
            </a:r>
            <a:r>
              <a:rPr kumimoji="1" lang="en-US" altLang="zh-CN" sz="2000" dirty="0">
                <a:latin typeface="Times" pitchFamily="2" charset="0"/>
              </a:rPr>
              <a:t>of information based on </a:t>
            </a:r>
            <a:r>
              <a:rPr kumimoji="1" lang="en-US" altLang="zh-CN" sz="2000" dirty="0">
                <a:solidFill>
                  <a:srgbClr val="C00000"/>
                </a:solidFill>
                <a:latin typeface="Times" pitchFamily="2" charset="0"/>
              </a:rPr>
              <a:t>multi-source data</a:t>
            </a:r>
            <a:r>
              <a:rPr kumimoji="1" lang="en-US" altLang="zh-CN" sz="2000" dirty="0">
                <a:latin typeface="Times" pitchFamily="2" charset="0"/>
              </a:rPr>
              <a:t>;</a:t>
            </a:r>
          </a:p>
          <a:p>
            <a:pPr>
              <a:buClr>
                <a:srgbClr val="C00000"/>
              </a:buClr>
              <a:buFont typeface="Zapf Dingbats"/>
              <a:buChar char="❑"/>
            </a:pPr>
            <a:r>
              <a:rPr kumimoji="1" lang="en-US" altLang="zh-CN" sz="2000" dirty="0">
                <a:latin typeface="Times" pitchFamily="2" charset="0"/>
              </a:rPr>
              <a:t>Propose the </a:t>
            </a:r>
            <a:r>
              <a:rPr kumimoji="1" lang="en-US" altLang="zh-CN" sz="2000" dirty="0">
                <a:solidFill>
                  <a:srgbClr val="C00000"/>
                </a:solidFill>
                <a:latin typeface="Times" pitchFamily="2" charset="0"/>
              </a:rPr>
              <a:t>Hierarchical Electricity-theft Behavior Recognition (HEBR)</a:t>
            </a:r>
            <a:r>
              <a:rPr kumimoji="1" lang="en-US" altLang="zh-CN" sz="2000" dirty="0">
                <a:latin typeface="Times" pitchFamily="2" charset="0"/>
              </a:rPr>
              <a:t> model</a:t>
            </a:r>
            <a:r>
              <a:rPr kumimoji="1" lang="zh-CN" altLang="en-US" sz="2000" dirty="0">
                <a:latin typeface="Times" pitchFamily="2" charset="0"/>
              </a:rPr>
              <a:t> </a:t>
            </a:r>
            <a:r>
              <a:rPr kumimoji="1" lang="en-US" altLang="zh-CN" sz="2000" dirty="0">
                <a:latin typeface="Times" pitchFamily="2" charset="0"/>
              </a:rPr>
              <a:t>based on observational studies, which identifies electricity theft by fusing different levels of information, and validate its effectiveness using a real-world dataset;</a:t>
            </a:r>
          </a:p>
          <a:p>
            <a:pPr>
              <a:buClr>
                <a:srgbClr val="C00000"/>
              </a:buClr>
              <a:buFont typeface="Zapf Dingbats"/>
              <a:buChar char="❑"/>
            </a:pPr>
            <a:r>
              <a:rPr kumimoji="1" lang="en-US" altLang="zh-CN" sz="2000" dirty="0">
                <a:latin typeface="Times" pitchFamily="2" charset="0"/>
              </a:rPr>
              <a:t>Apply HEBR to catch electricity thieves </a:t>
            </a:r>
            <a:r>
              <a:rPr kumimoji="1" lang="en-US" altLang="zh-CN" sz="2000" dirty="0">
                <a:solidFill>
                  <a:srgbClr val="C00000"/>
                </a:solidFill>
                <a:latin typeface="Times" pitchFamily="2" charset="0"/>
              </a:rPr>
              <a:t>on-site</a:t>
            </a:r>
            <a:r>
              <a:rPr kumimoji="1" lang="en-US" altLang="zh-CN" sz="2000" dirty="0">
                <a:latin typeface="Times" pitchFamily="2" charset="0"/>
              </a:rPr>
              <a:t> and achieve significant performance improvements.</a:t>
            </a:r>
          </a:p>
          <a:p>
            <a:pPr marL="0" indent="0">
              <a:buNone/>
            </a:pPr>
            <a:endParaRPr kumimoji="1" lang="en-US" altLang="zh-CN" sz="2400" dirty="0">
              <a:latin typeface="Times" pitchFamily="2" charset="0"/>
            </a:endParaRPr>
          </a:p>
          <a:p>
            <a:pPr marL="0" indent="0">
              <a:buNone/>
            </a:pPr>
            <a:r>
              <a:rPr kumimoji="1" lang="en-US" altLang="zh-CN" sz="2400" b="1" dirty="0">
                <a:latin typeface="Microsoft YaHei" panose="020B0503020204020204" pitchFamily="34" charset="-122"/>
                <a:ea typeface="Microsoft YaHei" panose="020B0503020204020204" pitchFamily="34" charset="-122"/>
              </a:rPr>
              <a:t>THANKS</a:t>
            </a:r>
            <a:r>
              <a:rPr kumimoji="1" lang="zh-CN" altLang="en-US" sz="2400" b="1" dirty="0">
                <a:latin typeface="Microsoft YaHei" panose="020B0503020204020204" pitchFamily="34" charset="-122"/>
                <a:ea typeface="Microsoft YaHei" panose="020B0503020204020204" pitchFamily="34" charset="-122"/>
              </a:rPr>
              <a:t>  </a:t>
            </a:r>
            <a:r>
              <a:rPr kumimoji="1" lang="en-US" altLang="zh-CN" sz="2400" b="1" dirty="0">
                <a:latin typeface="Microsoft YaHei" panose="020B0503020204020204" pitchFamily="34" charset="-122"/>
                <a:ea typeface="Microsoft YaHei" panose="020B0503020204020204" pitchFamily="34" charset="-122"/>
              </a:rPr>
              <a:t>|</a:t>
            </a:r>
          </a:p>
          <a:p>
            <a:pPr marL="0" indent="0">
              <a:buNone/>
            </a:pPr>
            <a:endParaRPr kumimoji="1" lang="en-US" altLang="zh-CN" sz="1800" dirty="0">
              <a:latin typeface="Times" pitchFamily="2" charset="0"/>
            </a:endParaRPr>
          </a:p>
          <a:p>
            <a:pPr marL="0" indent="0">
              <a:buNone/>
            </a:pPr>
            <a:r>
              <a:rPr kumimoji="1" lang="en-US" altLang="zh-CN" sz="2000" dirty="0">
                <a:solidFill>
                  <a:srgbClr val="0262AA"/>
                </a:solidFill>
                <a:latin typeface="Times" pitchFamily="2" charset="0"/>
              </a:rPr>
              <a:t>Released</a:t>
            </a:r>
            <a:r>
              <a:rPr kumimoji="1" lang="zh-CN" altLang="en-US" sz="2000" dirty="0">
                <a:solidFill>
                  <a:srgbClr val="0262AA"/>
                </a:solidFill>
                <a:latin typeface="Times" pitchFamily="2" charset="0"/>
              </a:rPr>
              <a:t> </a:t>
            </a:r>
            <a:r>
              <a:rPr kumimoji="1" lang="en-US" altLang="zh-CN" sz="2000" dirty="0">
                <a:solidFill>
                  <a:srgbClr val="0262AA"/>
                </a:solidFill>
                <a:latin typeface="Times" pitchFamily="2" charset="0"/>
              </a:rPr>
              <a:t>codes: </a:t>
            </a:r>
            <a:r>
              <a:rPr kumimoji="1" lang="en-US" altLang="zh-CN" sz="2000" b="1" i="1" dirty="0">
                <a:solidFill>
                  <a:srgbClr val="0262AA"/>
                </a:solidFill>
                <a:latin typeface="Times" pitchFamily="2" charset="0"/>
              </a:rPr>
              <a:t>https://</a:t>
            </a:r>
            <a:r>
              <a:rPr kumimoji="1" lang="en-US" altLang="zh-CN" sz="2000" b="1" i="1" dirty="0" err="1">
                <a:solidFill>
                  <a:srgbClr val="0262AA"/>
                </a:solidFill>
                <a:latin typeface="Times" pitchFamily="2" charset="0"/>
              </a:rPr>
              <a:t>github.com</a:t>
            </a:r>
            <a:r>
              <a:rPr kumimoji="1" lang="en-US" altLang="zh-CN" sz="2000" b="1" i="1" dirty="0">
                <a:solidFill>
                  <a:srgbClr val="0262AA"/>
                </a:solidFill>
                <a:latin typeface="Times" pitchFamily="2" charset="0"/>
              </a:rPr>
              <a:t>/</a:t>
            </a:r>
            <a:r>
              <a:rPr kumimoji="1" lang="en-US" altLang="zh-CN" sz="2000" b="1" i="1" dirty="0" err="1">
                <a:solidFill>
                  <a:srgbClr val="0262AA"/>
                </a:solidFill>
                <a:latin typeface="Times" pitchFamily="2" charset="0"/>
              </a:rPr>
              <a:t>zjunet</a:t>
            </a:r>
            <a:r>
              <a:rPr kumimoji="1" lang="en-US" altLang="zh-CN" sz="2000" b="1" i="1" dirty="0">
                <a:solidFill>
                  <a:srgbClr val="0262AA"/>
                </a:solidFill>
                <a:latin typeface="Times" pitchFamily="2" charset="0"/>
              </a:rPr>
              <a:t>/HEBR</a:t>
            </a:r>
          </a:p>
          <a:p>
            <a:pPr marL="0" indent="0">
              <a:buNone/>
            </a:pPr>
            <a:r>
              <a:rPr kumimoji="1" lang="en-US" altLang="zh-CN" sz="2000" dirty="0">
                <a:solidFill>
                  <a:srgbClr val="0262AA"/>
                </a:solidFill>
                <a:latin typeface="Times" pitchFamily="2" charset="0"/>
              </a:rPr>
              <a:t>More</a:t>
            </a:r>
            <a:r>
              <a:rPr kumimoji="1" lang="zh-CN" altLang="en-US" sz="2000" dirty="0">
                <a:solidFill>
                  <a:srgbClr val="0262AA"/>
                </a:solidFill>
                <a:latin typeface="Times" pitchFamily="2" charset="0"/>
              </a:rPr>
              <a:t> </a:t>
            </a:r>
            <a:r>
              <a:rPr kumimoji="1" lang="en-US" altLang="zh-CN" sz="2000" dirty="0">
                <a:solidFill>
                  <a:srgbClr val="0262AA"/>
                </a:solidFill>
                <a:latin typeface="Times" pitchFamily="2" charset="0"/>
              </a:rPr>
              <a:t>relevant</a:t>
            </a:r>
            <a:r>
              <a:rPr kumimoji="1" lang="zh-CN" altLang="en-US" sz="2000" dirty="0">
                <a:solidFill>
                  <a:srgbClr val="0262AA"/>
                </a:solidFill>
                <a:latin typeface="Times" pitchFamily="2" charset="0"/>
              </a:rPr>
              <a:t> </a:t>
            </a:r>
            <a:r>
              <a:rPr kumimoji="1" lang="en-US" altLang="zh-CN" sz="2000" dirty="0">
                <a:solidFill>
                  <a:srgbClr val="0262AA"/>
                </a:solidFill>
                <a:latin typeface="Times" pitchFamily="2" charset="0"/>
              </a:rPr>
              <a:t>research</a:t>
            </a:r>
            <a:r>
              <a:rPr kumimoji="1" lang="zh-CN" altLang="en-US" sz="2000" dirty="0">
                <a:solidFill>
                  <a:srgbClr val="0262AA"/>
                </a:solidFill>
                <a:latin typeface="Times" pitchFamily="2" charset="0"/>
              </a:rPr>
              <a:t> </a:t>
            </a:r>
            <a:r>
              <a:rPr kumimoji="1" lang="en-US" altLang="zh-CN" sz="2000" dirty="0">
                <a:solidFill>
                  <a:srgbClr val="0262AA"/>
                </a:solidFill>
                <a:latin typeface="Times" pitchFamily="2" charset="0"/>
              </a:rPr>
              <a:t>of</a:t>
            </a:r>
            <a:r>
              <a:rPr kumimoji="1" lang="zh-CN" altLang="en-US" sz="2000" dirty="0">
                <a:solidFill>
                  <a:srgbClr val="0262AA"/>
                </a:solidFill>
                <a:latin typeface="Times" pitchFamily="2" charset="0"/>
              </a:rPr>
              <a:t> </a:t>
            </a:r>
            <a:r>
              <a:rPr kumimoji="1" lang="en-US" altLang="zh-CN" sz="2000" dirty="0">
                <a:solidFill>
                  <a:srgbClr val="0262AA"/>
                </a:solidFill>
                <a:latin typeface="Times" pitchFamily="2" charset="0"/>
              </a:rPr>
              <a:t>our</a:t>
            </a:r>
            <a:r>
              <a:rPr kumimoji="1" lang="zh-CN" altLang="en-US" sz="2000" dirty="0">
                <a:solidFill>
                  <a:srgbClr val="0262AA"/>
                </a:solidFill>
                <a:latin typeface="Times" pitchFamily="2" charset="0"/>
              </a:rPr>
              <a:t> </a:t>
            </a:r>
            <a:r>
              <a:rPr kumimoji="1" lang="en-US" altLang="zh-CN" sz="2000" dirty="0">
                <a:solidFill>
                  <a:srgbClr val="0262AA"/>
                </a:solidFill>
                <a:latin typeface="Times" pitchFamily="2" charset="0"/>
              </a:rPr>
              <a:t>group:</a:t>
            </a:r>
            <a:r>
              <a:rPr kumimoji="1" lang="zh-CN" altLang="en-US" sz="2000" dirty="0">
                <a:solidFill>
                  <a:srgbClr val="0262AA"/>
                </a:solidFill>
                <a:latin typeface="Times" pitchFamily="2" charset="0"/>
              </a:rPr>
              <a:t>  </a:t>
            </a:r>
            <a:r>
              <a:rPr kumimoji="1" lang="en-US" altLang="zh-CN" sz="2000" b="1" i="1" dirty="0">
                <a:solidFill>
                  <a:srgbClr val="0262AA"/>
                </a:solidFill>
                <a:latin typeface="Times" pitchFamily="2" charset="0"/>
              </a:rPr>
              <a:t>http://</a:t>
            </a:r>
            <a:r>
              <a:rPr kumimoji="1" lang="en-US" altLang="zh-CN" sz="2000" b="1" i="1" dirty="0" err="1">
                <a:solidFill>
                  <a:srgbClr val="0262AA"/>
                </a:solidFill>
                <a:latin typeface="Times" pitchFamily="2" charset="0"/>
              </a:rPr>
              <a:t>yangy.org</a:t>
            </a:r>
            <a:endParaRPr kumimoji="1" lang="en-US" altLang="zh-CN" sz="2000" b="1" i="1" dirty="0">
              <a:solidFill>
                <a:srgbClr val="0262AA"/>
              </a:solidFill>
              <a:latin typeface="Times" pitchFamily="2" charset="0"/>
            </a:endParaRPr>
          </a:p>
          <a:p>
            <a:pPr marL="0" indent="0">
              <a:buNone/>
            </a:pPr>
            <a:r>
              <a:rPr kumimoji="1" lang="en-US" altLang="zh-CN" sz="2000" dirty="0">
                <a:solidFill>
                  <a:srgbClr val="0262AA"/>
                </a:solidFill>
                <a:latin typeface="Times" pitchFamily="2" charset="0"/>
              </a:rPr>
              <a:t>Contact:</a:t>
            </a:r>
            <a:r>
              <a:rPr kumimoji="1" lang="zh-CN" altLang="en-US" sz="2000" dirty="0">
                <a:solidFill>
                  <a:srgbClr val="0262AA"/>
                </a:solidFill>
                <a:latin typeface="Times" pitchFamily="2" charset="0"/>
              </a:rPr>
              <a:t>  </a:t>
            </a:r>
            <a:r>
              <a:rPr kumimoji="1" lang="en-US" altLang="zh-CN" sz="2000" b="1" i="1" dirty="0" err="1">
                <a:solidFill>
                  <a:srgbClr val="0262AA"/>
                </a:solidFill>
                <a:latin typeface="Times" pitchFamily="2" charset="0"/>
              </a:rPr>
              <a:t>yangya@zju.edu.cn</a:t>
            </a:r>
            <a:endParaRPr kumimoji="1" lang="zh-CN" altLang="en-US" sz="2000" b="1" i="1" dirty="0">
              <a:solidFill>
                <a:srgbClr val="0262AA"/>
              </a:solidFill>
              <a:latin typeface="Times" pitchFamily="2" charset="0"/>
            </a:endParaRPr>
          </a:p>
        </p:txBody>
      </p:sp>
      <p:pic>
        <p:nvPicPr>
          <p:cNvPr id="4" name="Picture 3">
            <a:extLst>
              <a:ext uri="{FF2B5EF4-FFF2-40B4-BE49-F238E27FC236}">
                <a16:creationId xmlns:a16="http://schemas.microsoft.com/office/drawing/2014/main" id="{A70324F8-40A2-1340-A518-315610841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8005" y="3707606"/>
            <a:ext cx="2464594" cy="2464594"/>
          </a:xfrm>
          <a:prstGeom prst="rect">
            <a:avLst/>
          </a:prstGeom>
        </p:spPr>
      </p:pic>
      <p:sp>
        <p:nvSpPr>
          <p:cNvPr id="5" name="矩形 4">
            <a:extLst>
              <a:ext uri="{FF2B5EF4-FFF2-40B4-BE49-F238E27FC236}">
                <a16:creationId xmlns:a16="http://schemas.microsoft.com/office/drawing/2014/main" id="{39B60F24-725E-0442-82AC-AF43034A269C}"/>
              </a:ext>
            </a:extLst>
          </p:cNvPr>
          <p:cNvSpPr/>
          <p:nvPr/>
        </p:nvSpPr>
        <p:spPr>
          <a:xfrm>
            <a:off x="2207899" y="3962400"/>
            <a:ext cx="947695" cy="461665"/>
          </a:xfrm>
          <a:prstGeom prst="rect">
            <a:avLst/>
          </a:prstGeom>
        </p:spPr>
        <p:txBody>
          <a:bodyPr wrap="none">
            <a:spAutoFit/>
          </a:bodyPr>
          <a:lstStyle/>
          <a:p>
            <a:pPr marL="0" indent="0">
              <a:buNone/>
            </a:pPr>
            <a:r>
              <a:rPr kumimoji="1" lang="en-US" altLang="zh-CN" sz="2400" b="1" dirty="0">
                <a:solidFill>
                  <a:srgbClr val="C00000"/>
                </a:solidFill>
                <a:latin typeface="Microsoft YaHei" panose="020B0503020204020204" pitchFamily="34" charset="-122"/>
                <a:ea typeface="Microsoft YaHei" panose="020B0503020204020204" pitchFamily="34" charset="-122"/>
              </a:rPr>
              <a:t>Q&amp;A</a:t>
            </a:r>
          </a:p>
        </p:txBody>
      </p:sp>
    </p:spTree>
    <p:extLst>
      <p:ext uri="{BB962C8B-B14F-4D97-AF65-F5344CB8AC3E}">
        <p14:creationId xmlns:p14="http://schemas.microsoft.com/office/powerpoint/2010/main" val="16172991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dissolv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b="1" dirty="0">
                <a:latin typeface="Times" pitchFamily="2" charset="0"/>
                <a:ea typeface="黑体"/>
                <a:cs typeface="黑体"/>
              </a:rPr>
              <a:t>Background</a:t>
            </a:r>
          </a:p>
        </p:txBody>
      </p:sp>
      <p:sp>
        <p:nvSpPr>
          <p:cNvPr id="3" name="Content Placeholder 2"/>
          <p:cNvSpPr>
            <a:spLocks noGrp="1"/>
          </p:cNvSpPr>
          <p:nvPr>
            <p:ph idx="1"/>
          </p:nvPr>
        </p:nvSpPr>
        <p:spPr>
          <a:xfrm>
            <a:off x="350878" y="981075"/>
            <a:ext cx="5668922" cy="5145089"/>
          </a:xfrm>
        </p:spPr>
        <p:txBody>
          <a:bodyPr/>
          <a:lstStyle/>
          <a:p>
            <a:endParaRPr lang="en-US" altLang="zh-CN" sz="1500" dirty="0">
              <a:latin typeface="Times" pitchFamily="2" charset="0"/>
              <a:ea typeface="黑体"/>
              <a:cs typeface="Arial"/>
            </a:endParaRPr>
          </a:p>
          <a:p>
            <a:pPr>
              <a:buClr>
                <a:srgbClr val="C00000"/>
              </a:buClr>
              <a:buFont typeface="Zapf Dingbats"/>
              <a:buChar char="❑"/>
            </a:pPr>
            <a:r>
              <a:rPr lang="en-US" altLang="zh-CN" sz="2800" b="1" dirty="0">
                <a:latin typeface="Times" pitchFamily="2" charset="0"/>
                <a:ea typeface="黑体"/>
                <a:cs typeface="Arial"/>
              </a:rPr>
              <a:t>Hardware-driven Methods</a:t>
            </a:r>
            <a:r>
              <a:rPr lang="en-US" altLang="zh-CN" sz="2800" baseline="30000" dirty="0">
                <a:latin typeface="Times" pitchFamily="2" charset="0"/>
                <a:ea typeface="黑体"/>
                <a:cs typeface="Arial"/>
              </a:rPr>
              <a:t>[2]</a:t>
            </a:r>
            <a:r>
              <a:rPr lang="en-US" altLang="zh-CN" sz="2800" dirty="0">
                <a:latin typeface="Times" pitchFamily="2" charset="0"/>
                <a:ea typeface="黑体"/>
                <a:cs typeface="Arial"/>
              </a:rPr>
              <a:t>:</a:t>
            </a:r>
            <a:r>
              <a:rPr lang="zh-CN" altLang="en-US" sz="2800" dirty="0">
                <a:latin typeface="Times" pitchFamily="2" charset="0"/>
                <a:ea typeface="黑体"/>
                <a:cs typeface="Arial"/>
              </a:rPr>
              <a:t> </a:t>
            </a:r>
            <a:endParaRPr lang="en-US" altLang="zh-CN" sz="2800" dirty="0">
              <a:latin typeface="Times" pitchFamily="2" charset="0"/>
              <a:ea typeface="黑体"/>
              <a:cs typeface="Arial"/>
            </a:endParaRPr>
          </a:p>
          <a:p>
            <a:pPr lvl="1"/>
            <a:r>
              <a:rPr lang="en-US" altLang="zh-CN" sz="2400" dirty="0">
                <a:latin typeface="Times" pitchFamily="2" charset="0"/>
                <a:ea typeface="黑体"/>
                <a:cs typeface="Arial"/>
              </a:rPr>
              <a:t>upgrade the meter structures;</a:t>
            </a:r>
          </a:p>
          <a:p>
            <a:pPr lvl="1"/>
            <a:r>
              <a:rPr lang="en-US" altLang="zh-CN" sz="2400" dirty="0">
                <a:latin typeface="Times" pitchFamily="2" charset="0"/>
                <a:ea typeface="黑体"/>
                <a:cs typeface="Arial"/>
              </a:rPr>
              <a:t>install a centralized;</a:t>
            </a:r>
          </a:p>
          <a:p>
            <a:pPr lvl="1"/>
            <a:r>
              <a:rPr lang="en-US" altLang="zh-CN" sz="2400" dirty="0">
                <a:latin typeface="Times" pitchFamily="2" charset="0"/>
                <a:ea typeface="黑体"/>
                <a:cs typeface="Arial"/>
              </a:rPr>
              <a:t>fully closed meter box.</a:t>
            </a:r>
          </a:p>
          <a:p>
            <a:pPr>
              <a:buFont typeface="Zapf Dingbats"/>
              <a:buChar char="❑"/>
            </a:pPr>
            <a:r>
              <a:rPr lang="en-US" altLang="zh-CN" sz="2800" b="1" dirty="0">
                <a:solidFill>
                  <a:srgbClr val="C00000"/>
                </a:solidFill>
                <a:latin typeface="Times" pitchFamily="2" charset="0"/>
                <a:ea typeface="黑体"/>
                <a:cs typeface="Arial"/>
              </a:rPr>
              <a:t>Drawbacks</a:t>
            </a:r>
            <a:r>
              <a:rPr lang="en-US" altLang="zh-CN" sz="2800" dirty="0">
                <a:solidFill>
                  <a:srgbClr val="C00000"/>
                </a:solidFill>
                <a:latin typeface="Times" pitchFamily="2" charset="0"/>
                <a:ea typeface="黑体"/>
                <a:cs typeface="Arial"/>
              </a:rPr>
              <a:t>:</a:t>
            </a:r>
          </a:p>
          <a:p>
            <a:pPr lvl="1"/>
            <a:r>
              <a:rPr lang="en-US" altLang="zh-CN" sz="2400" dirty="0">
                <a:latin typeface="Times" pitchFamily="2" charset="0"/>
                <a:ea typeface="黑体"/>
                <a:cs typeface="Arial"/>
              </a:rPr>
              <a:t>require expert </a:t>
            </a:r>
            <a:r>
              <a:rPr lang="en-US" altLang="zh-CN" sz="2400" dirty="0">
                <a:solidFill>
                  <a:srgbClr val="C00000"/>
                </a:solidFill>
                <a:latin typeface="Times" pitchFamily="2" charset="0"/>
                <a:ea typeface="黑体"/>
                <a:cs typeface="Arial"/>
              </a:rPr>
              <a:t>domain knowledge</a:t>
            </a:r>
            <a:r>
              <a:rPr lang="en-US" altLang="zh-CN" sz="2400" dirty="0">
                <a:latin typeface="Times" pitchFamily="2" charset="0"/>
                <a:ea typeface="黑体"/>
                <a:cs typeface="Arial"/>
              </a:rPr>
              <a:t>;</a:t>
            </a:r>
          </a:p>
          <a:p>
            <a:pPr lvl="1"/>
            <a:r>
              <a:rPr lang="en-US" altLang="zh-CN" sz="2400" dirty="0">
                <a:latin typeface="Times" pitchFamily="2" charset="0"/>
                <a:ea typeface="黑体"/>
                <a:cs typeface="Arial"/>
              </a:rPr>
              <a:t>hard to design a </a:t>
            </a:r>
            <a:r>
              <a:rPr lang="en-US" altLang="zh-CN" sz="2400" dirty="0">
                <a:solidFill>
                  <a:srgbClr val="C00000"/>
                </a:solidFill>
                <a:latin typeface="Times" pitchFamily="2" charset="0"/>
                <a:ea typeface="黑体"/>
                <a:cs typeface="Arial"/>
              </a:rPr>
              <a:t>general structure</a:t>
            </a:r>
            <a:r>
              <a:rPr lang="en-US" altLang="zh-CN" sz="2400" dirty="0">
                <a:latin typeface="Times" pitchFamily="2" charset="0"/>
                <a:ea typeface="黑体"/>
                <a:cs typeface="Arial"/>
              </a:rPr>
              <a:t>,</a:t>
            </a:r>
            <a:r>
              <a:rPr lang="zh-CN" altLang="en-US" sz="2400" dirty="0">
                <a:latin typeface="Times" pitchFamily="2" charset="0"/>
                <a:ea typeface="黑体"/>
                <a:cs typeface="Arial"/>
              </a:rPr>
              <a:t> </a:t>
            </a:r>
            <a:r>
              <a:rPr lang="en-US" altLang="zh-CN" sz="2400" dirty="0">
                <a:latin typeface="Times" pitchFamily="2" charset="0"/>
                <a:ea typeface="黑体"/>
                <a:cs typeface="Arial"/>
              </a:rPr>
              <a:t>due</a:t>
            </a:r>
            <a:r>
              <a:rPr lang="zh-CN" altLang="en-US" sz="2400" dirty="0">
                <a:latin typeface="Times" pitchFamily="2" charset="0"/>
                <a:ea typeface="黑体"/>
                <a:cs typeface="Arial"/>
              </a:rPr>
              <a:t> </a:t>
            </a:r>
            <a:r>
              <a:rPr lang="en-US" altLang="zh-CN" sz="2400" dirty="0">
                <a:latin typeface="Times" pitchFamily="2" charset="0"/>
                <a:ea typeface="黑体"/>
                <a:cs typeface="Arial"/>
              </a:rPr>
              <a:t>to</a:t>
            </a:r>
            <a:r>
              <a:rPr lang="zh-CN" altLang="en-US" sz="2400" dirty="0">
                <a:latin typeface="Times" pitchFamily="2" charset="0"/>
                <a:ea typeface="黑体"/>
                <a:cs typeface="Arial"/>
              </a:rPr>
              <a:t> </a:t>
            </a:r>
            <a:r>
              <a:rPr lang="en-US" altLang="zh-CN" sz="2400" dirty="0">
                <a:latin typeface="Times" pitchFamily="2" charset="0"/>
                <a:ea typeface="黑体"/>
                <a:cs typeface="Arial"/>
              </a:rPr>
              <a:t>the</a:t>
            </a:r>
            <a:r>
              <a:rPr lang="zh-CN" altLang="en-US" sz="2400" dirty="0">
                <a:latin typeface="Times" pitchFamily="2" charset="0"/>
                <a:ea typeface="黑体"/>
                <a:cs typeface="Arial"/>
              </a:rPr>
              <a:t> </a:t>
            </a:r>
            <a:r>
              <a:rPr lang="en-US" altLang="zh-CN" sz="2400" dirty="0">
                <a:latin typeface="Times" pitchFamily="2" charset="0"/>
                <a:ea typeface="黑体"/>
                <a:cs typeface="Arial"/>
              </a:rPr>
              <a:t>various</a:t>
            </a:r>
            <a:r>
              <a:rPr lang="zh-CN" altLang="en-US" sz="2400" dirty="0">
                <a:latin typeface="Times" pitchFamily="2" charset="0"/>
                <a:ea typeface="黑体"/>
                <a:cs typeface="Arial"/>
              </a:rPr>
              <a:t> </a:t>
            </a:r>
            <a:r>
              <a:rPr lang="en-US" altLang="zh-CN" sz="2400" dirty="0">
                <a:latin typeface="Times" pitchFamily="2" charset="0"/>
                <a:ea typeface="黑体"/>
                <a:cs typeface="Arial"/>
              </a:rPr>
              <a:t>pilfering tactics;</a:t>
            </a:r>
          </a:p>
          <a:p>
            <a:pPr lvl="1"/>
            <a:r>
              <a:rPr lang="en-US" altLang="zh-CN" sz="2400" dirty="0">
                <a:solidFill>
                  <a:srgbClr val="C00000"/>
                </a:solidFill>
                <a:latin typeface="Times" pitchFamily="2" charset="0"/>
                <a:ea typeface="黑体"/>
                <a:cs typeface="Arial"/>
              </a:rPr>
              <a:t>effectiveness</a:t>
            </a:r>
            <a:r>
              <a:rPr lang="zh-CN" altLang="en-US" sz="2400" dirty="0">
                <a:solidFill>
                  <a:srgbClr val="C00000"/>
                </a:solidFill>
                <a:latin typeface="Times" pitchFamily="2" charset="0"/>
                <a:ea typeface="黑体"/>
                <a:cs typeface="Arial"/>
              </a:rPr>
              <a:t> </a:t>
            </a:r>
            <a:r>
              <a:rPr lang="en-US" altLang="zh-CN" sz="2400" dirty="0">
                <a:solidFill>
                  <a:srgbClr val="C00000"/>
                </a:solidFill>
                <a:latin typeface="Times" pitchFamily="2" charset="0"/>
                <a:ea typeface="黑体"/>
                <a:cs typeface="Arial"/>
              </a:rPr>
              <a:t>loss </a:t>
            </a:r>
            <a:r>
              <a:rPr lang="en-US" altLang="zh-CN" sz="2400" dirty="0">
                <a:latin typeface="Times" pitchFamily="2" charset="0"/>
                <a:ea typeface="黑体"/>
                <a:cs typeface="Arial"/>
              </a:rPr>
              <a:t>once thieves change their tactics.</a:t>
            </a:r>
          </a:p>
        </p:txBody>
      </p:sp>
      <p:pic>
        <p:nvPicPr>
          <p:cNvPr id="21" name="图片 20">
            <a:extLst>
              <a:ext uri="{FF2B5EF4-FFF2-40B4-BE49-F238E27FC236}">
                <a16:creationId xmlns:a16="http://schemas.microsoft.com/office/drawing/2014/main" id="{5BF1D529-4A0A-8744-BD63-B772DBE095D3}"/>
              </a:ext>
            </a:extLst>
          </p:cNvPr>
          <p:cNvPicPr>
            <a:picLocks noChangeAspect="1"/>
          </p:cNvPicPr>
          <p:nvPr/>
        </p:nvPicPr>
        <p:blipFill>
          <a:blip r:embed="rId3"/>
          <a:stretch>
            <a:fillRect/>
          </a:stretch>
        </p:blipFill>
        <p:spPr>
          <a:xfrm>
            <a:off x="6248400" y="1752600"/>
            <a:ext cx="2901950" cy="3202152"/>
          </a:xfrm>
          <a:prstGeom prst="rect">
            <a:avLst/>
          </a:prstGeom>
        </p:spPr>
      </p:pic>
      <p:sp>
        <p:nvSpPr>
          <p:cNvPr id="22" name="Rectangle 3">
            <a:extLst>
              <a:ext uri="{FF2B5EF4-FFF2-40B4-BE49-F238E27FC236}">
                <a16:creationId xmlns:a16="http://schemas.microsoft.com/office/drawing/2014/main" id="{11341023-05C7-2047-AC5D-3A41B87C456C}"/>
              </a:ext>
            </a:extLst>
          </p:cNvPr>
          <p:cNvSpPr/>
          <p:nvPr/>
        </p:nvSpPr>
        <p:spPr>
          <a:xfrm>
            <a:off x="-1272" y="6324600"/>
            <a:ext cx="9907272" cy="46051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nSpc>
                <a:spcPct val="110000"/>
              </a:lnSpc>
            </a:pPr>
            <a:r>
              <a:rPr lang="en-US" altLang="zh-CN" sz="1100" dirty="0">
                <a:solidFill>
                  <a:schemeClr val="tx1"/>
                </a:solidFill>
                <a:latin typeface="Times" pitchFamily="2" charset="0"/>
                <a:cs typeface="Arial" panose="020B0604020202020204" pitchFamily="34" charset="0"/>
              </a:rPr>
              <a:t>[2]</a:t>
            </a:r>
            <a:r>
              <a:rPr lang="zh-CN" altLang="en-US" sz="1100" dirty="0">
                <a:solidFill>
                  <a:schemeClr val="tx1"/>
                </a:solidFill>
                <a:latin typeface="Times" pitchFamily="2" charset="0"/>
                <a:cs typeface="Arial" panose="020B0604020202020204" pitchFamily="34" charset="0"/>
              </a:rPr>
              <a:t> </a:t>
            </a:r>
            <a:r>
              <a:rPr lang="en-US" altLang="zh-CN" sz="1100" dirty="0">
                <a:solidFill>
                  <a:schemeClr val="tx1"/>
                </a:solidFill>
                <a:latin typeface="Times" pitchFamily="2" charset="0"/>
                <a:cs typeface="Arial" panose="020B0604020202020204" pitchFamily="34" charset="0"/>
              </a:rPr>
              <a:t>Li-Cai Guo, </a:t>
            </a:r>
            <a:r>
              <a:rPr lang="en-US" altLang="zh-CN" sz="1100" dirty="0" err="1">
                <a:solidFill>
                  <a:schemeClr val="tx1"/>
                </a:solidFill>
                <a:latin typeface="Times" pitchFamily="2" charset="0"/>
                <a:cs typeface="Arial" panose="020B0604020202020204" pitchFamily="34" charset="0"/>
              </a:rPr>
              <a:t>Zhi</a:t>
            </a:r>
            <a:r>
              <a:rPr lang="en-US" altLang="zh-CN" sz="1100" dirty="0">
                <a:solidFill>
                  <a:schemeClr val="tx1"/>
                </a:solidFill>
                <a:latin typeface="Times" pitchFamily="2" charset="0"/>
                <a:cs typeface="Arial" panose="020B0604020202020204" pitchFamily="34" charset="0"/>
              </a:rPr>
              <a:t>-Wei Peng, and </a:t>
            </a:r>
            <a:r>
              <a:rPr lang="en-US" altLang="zh-CN" sz="1100" dirty="0" err="1">
                <a:solidFill>
                  <a:schemeClr val="tx1"/>
                </a:solidFill>
                <a:latin typeface="Times" pitchFamily="2" charset="0"/>
                <a:cs typeface="Arial" panose="020B0604020202020204" pitchFamily="34" charset="0"/>
              </a:rPr>
              <a:t>Qiang</a:t>
            </a:r>
            <a:r>
              <a:rPr lang="en-US" altLang="zh-CN" sz="1100" dirty="0">
                <a:solidFill>
                  <a:schemeClr val="tx1"/>
                </a:solidFill>
                <a:latin typeface="Times" pitchFamily="2" charset="0"/>
                <a:cs typeface="Arial" panose="020B0604020202020204" pitchFamily="34" charset="0"/>
              </a:rPr>
              <a:t> Fan. 2010. A survey of electric energy metering and countermeasures to electric power stealing [J]. High Voltage Apparatus 46, 5 (2010), 86–88.</a:t>
            </a:r>
          </a:p>
        </p:txBody>
      </p:sp>
    </p:spTree>
    <p:extLst>
      <p:ext uri="{BB962C8B-B14F-4D97-AF65-F5344CB8AC3E}">
        <p14:creationId xmlns:p14="http://schemas.microsoft.com/office/powerpoint/2010/main" val="18323183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dissolve">
                                      <p:cBhvr>
                                        <p:cTn id="15" dur="500"/>
                                        <p:tgtEl>
                                          <p:spTgt spid="3">
                                            <p:txEl>
                                              <p:pRg st="4" end="4"/>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dissolv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dissolv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dissolve">
                                      <p:cBhvr>
                                        <p:cTn id="33" dur="500"/>
                                        <p:tgtEl>
                                          <p:spTgt spid="3">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dissolve">
                                      <p:cBhvr>
                                        <p:cTn id="3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8D43E9F-4AD9-7C4A-A6F7-AE56F3735339}"/>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652064" y="1653772"/>
            <a:ext cx="8796736" cy="3789363"/>
          </a:xfrm>
          <a:prstGeom prst="rect">
            <a:avLst/>
          </a:prstGeom>
        </p:spPr>
      </p:pic>
      <p:sp>
        <p:nvSpPr>
          <p:cNvPr id="2" name="Title 1"/>
          <p:cNvSpPr>
            <a:spLocks noGrp="1"/>
          </p:cNvSpPr>
          <p:nvPr>
            <p:ph type="title"/>
          </p:nvPr>
        </p:nvSpPr>
        <p:spPr/>
        <p:txBody>
          <a:bodyPr/>
          <a:lstStyle/>
          <a:p>
            <a:r>
              <a:rPr lang="en-US" altLang="zh-CN" sz="3200" b="1" dirty="0">
                <a:latin typeface="Times" pitchFamily="2" charset="0"/>
                <a:ea typeface="黑体"/>
                <a:cs typeface="黑体"/>
              </a:rPr>
              <a:t>Background</a:t>
            </a:r>
          </a:p>
        </p:txBody>
      </p:sp>
      <p:sp>
        <p:nvSpPr>
          <p:cNvPr id="3" name="Content Placeholder 2"/>
          <p:cNvSpPr>
            <a:spLocks noGrp="1"/>
          </p:cNvSpPr>
          <p:nvPr>
            <p:ph idx="1"/>
          </p:nvPr>
        </p:nvSpPr>
        <p:spPr>
          <a:xfrm>
            <a:off x="350878" y="828675"/>
            <a:ext cx="9097922" cy="4352925"/>
          </a:xfrm>
        </p:spPr>
        <p:txBody>
          <a:bodyPr/>
          <a:lstStyle/>
          <a:p>
            <a:endParaRPr lang="en-US" altLang="zh-CN" sz="1500" dirty="0">
              <a:latin typeface="Times" pitchFamily="2" charset="0"/>
              <a:ea typeface="黑体"/>
              <a:cs typeface="Arial"/>
            </a:endParaRPr>
          </a:p>
          <a:p>
            <a:pPr>
              <a:buClr>
                <a:srgbClr val="C00000"/>
              </a:buClr>
              <a:buFont typeface="Zapf Dingbats"/>
              <a:buChar char="❑"/>
            </a:pPr>
            <a:r>
              <a:rPr lang="en-US" altLang="zh-CN" sz="2800" b="1" dirty="0">
                <a:latin typeface="Times" pitchFamily="2" charset="0"/>
                <a:ea typeface="黑体"/>
                <a:cs typeface="Arial"/>
              </a:rPr>
              <a:t>Data-driven Methods</a:t>
            </a:r>
            <a:r>
              <a:rPr lang="en-US" altLang="zh-CN" sz="2800" baseline="30000" dirty="0">
                <a:latin typeface="Times" pitchFamily="2" charset="0"/>
                <a:ea typeface="黑体"/>
                <a:cs typeface="Arial"/>
              </a:rPr>
              <a:t>[3,</a:t>
            </a:r>
            <a:r>
              <a:rPr lang="zh-CN" altLang="en-US" sz="2800" baseline="30000" dirty="0">
                <a:latin typeface="Times" pitchFamily="2" charset="0"/>
                <a:ea typeface="黑体"/>
                <a:cs typeface="Arial"/>
              </a:rPr>
              <a:t> </a:t>
            </a:r>
            <a:r>
              <a:rPr lang="en-US" altLang="zh-CN" sz="2800" baseline="30000" dirty="0">
                <a:latin typeface="Times" pitchFamily="2" charset="0"/>
                <a:ea typeface="黑体"/>
                <a:cs typeface="Arial"/>
              </a:rPr>
              <a:t>4]</a:t>
            </a:r>
            <a:r>
              <a:rPr lang="en-US" altLang="zh-CN" sz="2800" dirty="0">
                <a:latin typeface="Times" pitchFamily="2" charset="0"/>
                <a:ea typeface="黑体"/>
                <a:cs typeface="Arial"/>
              </a:rPr>
              <a:t>:</a:t>
            </a:r>
            <a:r>
              <a:rPr lang="zh-CN" altLang="en-US" sz="2800" dirty="0">
                <a:latin typeface="Times" pitchFamily="2" charset="0"/>
                <a:ea typeface="黑体"/>
                <a:cs typeface="Arial"/>
              </a:rPr>
              <a:t> </a:t>
            </a:r>
            <a:endParaRPr lang="en-US" altLang="zh-CN" sz="2800" dirty="0">
              <a:latin typeface="Times" pitchFamily="2" charset="0"/>
              <a:ea typeface="黑体"/>
              <a:cs typeface="Arial"/>
            </a:endParaRPr>
          </a:p>
          <a:p>
            <a:pPr lvl="1"/>
            <a:r>
              <a:rPr lang="en-US" altLang="zh-CN" sz="2400" dirty="0">
                <a:latin typeface="Times" pitchFamily="2" charset="0"/>
                <a:ea typeface="黑体"/>
                <a:cs typeface="Arial"/>
              </a:rPr>
              <a:t>analyze</a:t>
            </a:r>
            <a:r>
              <a:rPr lang="zh-CN" altLang="en-US" sz="2400" dirty="0">
                <a:latin typeface="Times" pitchFamily="2" charset="0"/>
                <a:ea typeface="黑体"/>
                <a:cs typeface="Arial"/>
              </a:rPr>
              <a:t> </a:t>
            </a:r>
            <a:r>
              <a:rPr lang="en-US" altLang="zh-CN" sz="2400" dirty="0">
                <a:latin typeface="Times" pitchFamily="2" charset="0"/>
                <a:ea typeface="黑体"/>
                <a:cs typeface="Arial"/>
              </a:rPr>
              <a:t>electricity</a:t>
            </a:r>
            <a:r>
              <a:rPr lang="zh-CN" altLang="en-US" sz="2400" dirty="0">
                <a:latin typeface="Times" pitchFamily="2" charset="0"/>
                <a:ea typeface="黑体"/>
                <a:cs typeface="Arial"/>
              </a:rPr>
              <a:t> </a:t>
            </a:r>
            <a:r>
              <a:rPr lang="en-US" altLang="zh-CN" sz="2400" dirty="0">
                <a:latin typeface="Times" pitchFamily="2" charset="0"/>
                <a:ea typeface="黑体"/>
                <a:cs typeface="Arial"/>
              </a:rPr>
              <a:t>usage</a:t>
            </a:r>
            <a:r>
              <a:rPr lang="zh-CN" altLang="en-US" sz="2400" dirty="0">
                <a:latin typeface="Times" pitchFamily="2" charset="0"/>
                <a:ea typeface="黑体"/>
                <a:cs typeface="Arial"/>
              </a:rPr>
              <a:t> </a:t>
            </a:r>
            <a:r>
              <a:rPr lang="en-US" altLang="zh-CN" sz="2400" dirty="0">
                <a:latin typeface="Times" pitchFamily="2" charset="0"/>
                <a:ea typeface="黑体"/>
                <a:cs typeface="Arial"/>
              </a:rPr>
              <a:t>records</a:t>
            </a:r>
            <a:r>
              <a:rPr lang="zh-CN" altLang="en-US" sz="2400" dirty="0">
                <a:latin typeface="Times" pitchFamily="2" charset="0"/>
                <a:ea typeface="黑体"/>
                <a:cs typeface="Arial"/>
              </a:rPr>
              <a:t> </a:t>
            </a:r>
            <a:r>
              <a:rPr lang="en-US" altLang="zh-CN" sz="2400" dirty="0">
                <a:latin typeface="Times" pitchFamily="2" charset="0"/>
                <a:ea typeface="黑体"/>
                <a:cs typeface="Arial"/>
              </a:rPr>
              <a:t>of</a:t>
            </a:r>
            <a:r>
              <a:rPr lang="zh-CN" altLang="en-US" sz="2400" dirty="0">
                <a:latin typeface="Times" pitchFamily="2" charset="0"/>
                <a:ea typeface="黑体"/>
                <a:cs typeface="Arial"/>
              </a:rPr>
              <a:t> </a:t>
            </a:r>
            <a:r>
              <a:rPr lang="en-US" altLang="zh-CN" sz="2400" dirty="0">
                <a:latin typeface="Times" pitchFamily="2" charset="0"/>
                <a:ea typeface="黑体"/>
                <a:cs typeface="Arial"/>
              </a:rPr>
              <a:t>each</a:t>
            </a:r>
            <a:r>
              <a:rPr lang="zh-CN" altLang="en-US" sz="2400" dirty="0">
                <a:latin typeface="Times" pitchFamily="2" charset="0"/>
                <a:ea typeface="黑体"/>
                <a:cs typeface="Arial"/>
              </a:rPr>
              <a:t> </a:t>
            </a:r>
            <a:r>
              <a:rPr lang="en-US" altLang="zh-CN" sz="2400" dirty="0">
                <a:latin typeface="Times" pitchFamily="2" charset="0"/>
                <a:ea typeface="黑体"/>
                <a:cs typeface="Arial"/>
              </a:rPr>
              <a:t>user;</a:t>
            </a:r>
          </a:p>
          <a:p>
            <a:pPr lvl="1"/>
            <a:r>
              <a:rPr lang="en-US" altLang="zh-CN" sz="2400" dirty="0">
                <a:latin typeface="Times" pitchFamily="2" charset="0"/>
                <a:ea typeface="黑体"/>
                <a:cs typeface="Arial"/>
              </a:rPr>
              <a:t>analyze</a:t>
            </a:r>
            <a:r>
              <a:rPr lang="zh-CN" altLang="en-US" sz="2400" dirty="0">
                <a:latin typeface="Times" pitchFamily="2" charset="0"/>
                <a:ea typeface="黑体"/>
                <a:cs typeface="Arial"/>
              </a:rPr>
              <a:t> </a:t>
            </a:r>
            <a:r>
              <a:rPr lang="en-US" altLang="zh-CN" sz="2400" dirty="0">
                <a:latin typeface="Times" pitchFamily="2" charset="0"/>
                <a:ea typeface="黑体"/>
                <a:cs typeface="Arial"/>
              </a:rPr>
              <a:t>NTL</a:t>
            </a:r>
            <a:r>
              <a:rPr lang="en-US" altLang="zh-CN" sz="2400" baseline="30000" dirty="0">
                <a:latin typeface="Times" pitchFamily="2" charset="0"/>
                <a:ea typeface="黑体"/>
                <a:cs typeface="Arial"/>
              </a:rPr>
              <a:t>[5]</a:t>
            </a:r>
            <a:r>
              <a:rPr lang="zh-CN" altLang="en-US" sz="2400" dirty="0">
                <a:latin typeface="Times" pitchFamily="2" charset="0"/>
                <a:ea typeface="黑体"/>
                <a:cs typeface="Arial"/>
              </a:rPr>
              <a:t> </a:t>
            </a:r>
            <a:r>
              <a:rPr lang="en-US" altLang="zh-CN" sz="2400" dirty="0">
                <a:latin typeface="Times" pitchFamily="2" charset="0"/>
                <a:ea typeface="黑体"/>
                <a:cs typeface="Arial"/>
              </a:rPr>
              <a:t>records;</a:t>
            </a:r>
          </a:p>
          <a:p>
            <a:pPr lvl="2"/>
            <a:r>
              <a:rPr lang="en-US" altLang="zh-CN" sz="2000" dirty="0">
                <a:latin typeface="Times" pitchFamily="2" charset="0"/>
                <a:ea typeface="黑体"/>
                <a:cs typeface="Arial"/>
              </a:rPr>
              <a:t>Non-Technical Loss</a:t>
            </a:r>
            <a:r>
              <a:rPr lang="zh-CN" altLang="en-US" sz="2000" dirty="0">
                <a:latin typeface="Times" pitchFamily="2" charset="0"/>
                <a:ea typeface="黑体"/>
                <a:cs typeface="Arial"/>
              </a:rPr>
              <a:t> </a:t>
            </a:r>
            <a:r>
              <a:rPr lang="en-US" altLang="zh-CN" sz="2000" dirty="0">
                <a:latin typeface="Times" pitchFamily="2" charset="0"/>
                <a:ea typeface="黑体"/>
                <a:cs typeface="Arial"/>
              </a:rPr>
              <a:t>(NTL):</a:t>
            </a:r>
            <a:r>
              <a:rPr lang="zh-CN" altLang="en-US" sz="2000" dirty="0">
                <a:latin typeface="Times" pitchFamily="2" charset="0"/>
                <a:ea typeface="黑体"/>
                <a:cs typeface="Arial"/>
              </a:rPr>
              <a:t> </a:t>
            </a:r>
            <a:r>
              <a:rPr lang="en-US" altLang="zh-CN" sz="2000" dirty="0">
                <a:latin typeface="Times" pitchFamily="2" charset="0"/>
                <a:ea typeface="黑体"/>
                <a:cs typeface="Arial"/>
              </a:rPr>
              <a:t>the energy that is distributed but not billed;</a:t>
            </a:r>
          </a:p>
          <a:p>
            <a:pPr lvl="2"/>
            <a:r>
              <a:rPr lang="en-US" altLang="zh-CN" sz="2000" dirty="0">
                <a:latin typeface="Times" pitchFamily="2" charset="0"/>
                <a:ea typeface="黑体"/>
                <a:cs typeface="Arial"/>
              </a:rPr>
              <a:t>Statistics are generally made in units of</a:t>
            </a:r>
            <a:r>
              <a:rPr lang="zh-CN" altLang="en-US" sz="2000" dirty="0">
                <a:latin typeface="Times" pitchFamily="2" charset="0"/>
                <a:ea typeface="黑体"/>
                <a:cs typeface="Arial"/>
              </a:rPr>
              <a:t> </a:t>
            </a:r>
            <a:r>
              <a:rPr lang="en-US" altLang="zh-CN" sz="2000" dirty="0">
                <a:latin typeface="Times" pitchFamily="2" charset="0"/>
                <a:ea typeface="黑体"/>
                <a:cs typeface="Arial"/>
              </a:rPr>
              <a:t>area</a:t>
            </a:r>
            <a:r>
              <a:rPr lang="zh-CN" altLang="en-US" sz="2000" dirty="0">
                <a:latin typeface="Times" pitchFamily="2" charset="0"/>
                <a:ea typeface="黑体"/>
                <a:cs typeface="Arial"/>
              </a:rPr>
              <a:t> </a:t>
            </a:r>
            <a:r>
              <a:rPr lang="en-US" altLang="zh-CN" sz="2000" dirty="0">
                <a:latin typeface="Times" pitchFamily="2" charset="0"/>
                <a:ea typeface="黑体"/>
                <a:cs typeface="Arial"/>
              </a:rPr>
              <a:t>(e.g.,</a:t>
            </a:r>
            <a:r>
              <a:rPr lang="zh-CN" altLang="en-US" sz="2000" dirty="0">
                <a:latin typeface="Times" pitchFamily="2" charset="0"/>
                <a:ea typeface="黑体"/>
                <a:cs typeface="Arial"/>
              </a:rPr>
              <a:t> </a:t>
            </a:r>
            <a:r>
              <a:rPr lang="en-US" altLang="zh-CN" sz="2000" dirty="0">
                <a:latin typeface="Times" pitchFamily="2" charset="0"/>
                <a:ea typeface="黑体"/>
                <a:cs typeface="Arial"/>
              </a:rPr>
              <a:t>community,</a:t>
            </a:r>
            <a:r>
              <a:rPr lang="zh-CN" altLang="en-US" sz="2000" dirty="0">
                <a:latin typeface="Times" pitchFamily="2" charset="0"/>
                <a:ea typeface="黑体"/>
                <a:cs typeface="Arial"/>
              </a:rPr>
              <a:t> </a:t>
            </a:r>
            <a:r>
              <a:rPr lang="en-US" altLang="zh-CN" sz="2000" dirty="0">
                <a:latin typeface="Times" pitchFamily="2" charset="0"/>
                <a:ea typeface="黑体"/>
                <a:cs typeface="Arial"/>
              </a:rPr>
              <a:t>village,</a:t>
            </a:r>
            <a:r>
              <a:rPr lang="zh-CN" altLang="en-US" sz="2000" dirty="0">
                <a:latin typeface="Times" pitchFamily="2" charset="0"/>
                <a:ea typeface="黑体"/>
                <a:cs typeface="Arial"/>
              </a:rPr>
              <a:t> </a:t>
            </a:r>
            <a:r>
              <a:rPr lang="en-US" altLang="zh-CN" sz="2000" dirty="0">
                <a:latin typeface="Times" pitchFamily="2" charset="0"/>
                <a:ea typeface="黑体"/>
                <a:cs typeface="Arial"/>
              </a:rPr>
              <a:t>etc.).</a:t>
            </a:r>
          </a:p>
          <a:p>
            <a:pPr>
              <a:buClr>
                <a:srgbClr val="C00000"/>
              </a:buClr>
              <a:buFont typeface="Zapf Dingbats"/>
              <a:buChar char="❑"/>
            </a:pPr>
            <a:r>
              <a:rPr lang="en-US" altLang="zh-CN" sz="2800" b="1" dirty="0">
                <a:solidFill>
                  <a:srgbClr val="C00000"/>
                </a:solidFill>
                <a:latin typeface="Times" pitchFamily="2" charset="0"/>
                <a:ea typeface="黑体"/>
                <a:cs typeface="Arial"/>
              </a:rPr>
              <a:t>Drawbacks</a:t>
            </a:r>
            <a:r>
              <a:rPr lang="en-US" altLang="zh-CN" sz="2800" dirty="0">
                <a:solidFill>
                  <a:srgbClr val="C00000"/>
                </a:solidFill>
                <a:latin typeface="Times" pitchFamily="2" charset="0"/>
                <a:ea typeface="黑体"/>
                <a:cs typeface="Arial"/>
              </a:rPr>
              <a:t>:</a:t>
            </a:r>
          </a:p>
          <a:p>
            <a:pPr lvl="1"/>
            <a:r>
              <a:rPr lang="en-US" altLang="zh-CN" sz="2400" dirty="0">
                <a:latin typeface="Times" pitchFamily="2" charset="0"/>
                <a:ea typeface="黑体"/>
                <a:cs typeface="Arial"/>
              </a:rPr>
              <a:t>heavy</a:t>
            </a:r>
            <a:r>
              <a:rPr lang="zh-CN" altLang="en-US" sz="2400" dirty="0">
                <a:latin typeface="Times" pitchFamily="2" charset="0"/>
                <a:ea typeface="黑体"/>
                <a:cs typeface="Arial"/>
              </a:rPr>
              <a:t> </a:t>
            </a:r>
            <a:r>
              <a:rPr lang="en-US" altLang="zh-CN" sz="2400" dirty="0">
                <a:latin typeface="Times" pitchFamily="2" charset="0"/>
                <a:ea typeface="黑体"/>
                <a:cs typeface="Arial"/>
              </a:rPr>
              <a:t>burden</a:t>
            </a:r>
            <a:r>
              <a:rPr lang="zh-CN" altLang="en-US" sz="2400" dirty="0">
                <a:latin typeface="Times" pitchFamily="2" charset="0"/>
                <a:ea typeface="黑体"/>
                <a:cs typeface="Arial"/>
              </a:rPr>
              <a:t> </a:t>
            </a:r>
            <a:r>
              <a:rPr lang="en-US" altLang="zh-CN" sz="2400" dirty="0">
                <a:latin typeface="Times" pitchFamily="2" charset="0"/>
                <a:ea typeface="黑体"/>
                <a:cs typeface="Arial"/>
              </a:rPr>
              <a:t>for artificial analysis due</a:t>
            </a:r>
            <a:r>
              <a:rPr lang="zh-CN" altLang="en-US" sz="2400" dirty="0">
                <a:latin typeface="Times" pitchFamily="2" charset="0"/>
                <a:ea typeface="黑体"/>
                <a:cs typeface="Arial"/>
              </a:rPr>
              <a:t> </a:t>
            </a:r>
            <a:r>
              <a:rPr lang="en-US" altLang="zh-CN" sz="2400" dirty="0">
                <a:latin typeface="Times" pitchFamily="2" charset="0"/>
                <a:ea typeface="黑体"/>
                <a:cs typeface="Arial"/>
              </a:rPr>
              <a:t>to</a:t>
            </a:r>
            <a:r>
              <a:rPr lang="zh-CN" altLang="en-US" sz="2400" dirty="0">
                <a:latin typeface="Times" pitchFamily="2" charset="0"/>
                <a:ea typeface="黑体"/>
                <a:cs typeface="Arial"/>
              </a:rPr>
              <a:t> </a:t>
            </a:r>
            <a:r>
              <a:rPr lang="en-US" altLang="zh-CN" sz="2400" dirty="0">
                <a:latin typeface="Times" pitchFamily="2" charset="0"/>
                <a:ea typeface="黑体"/>
                <a:cs typeface="Arial"/>
              </a:rPr>
              <a:t>the</a:t>
            </a:r>
            <a:r>
              <a:rPr lang="zh-CN" altLang="en-US" sz="2400" dirty="0">
                <a:latin typeface="Times" pitchFamily="2" charset="0"/>
                <a:ea typeface="黑体"/>
                <a:cs typeface="Arial"/>
              </a:rPr>
              <a:t> </a:t>
            </a:r>
            <a:r>
              <a:rPr lang="en-US" altLang="zh-CN" sz="2400" dirty="0">
                <a:solidFill>
                  <a:srgbClr val="C00000"/>
                </a:solidFill>
                <a:latin typeface="Times" pitchFamily="2" charset="0"/>
                <a:ea typeface="黑体"/>
                <a:cs typeface="Arial"/>
              </a:rPr>
              <a:t>massive data</a:t>
            </a:r>
            <a:r>
              <a:rPr lang="en-US" altLang="zh-CN" sz="2400" dirty="0">
                <a:latin typeface="Times" pitchFamily="2" charset="0"/>
                <a:ea typeface="黑体"/>
                <a:cs typeface="Arial"/>
              </a:rPr>
              <a:t>;</a:t>
            </a:r>
          </a:p>
          <a:p>
            <a:pPr lvl="1"/>
            <a:r>
              <a:rPr lang="en-US" altLang="zh-CN" sz="2400" dirty="0">
                <a:solidFill>
                  <a:srgbClr val="C00000"/>
                </a:solidFill>
                <a:latin typeface="Times" pitchFamily="2" charset="0"/>
                <a:ea typeface="黑体"/>
                <a:cs typeface="Arial"/>
              </a:rPr>
              <a:t>few</a:t>
            </a:r>
            <a:r>
              <a:rPr lang="zh-CN" altLang="en-US" sz="2400" dirty="0">
                <a:solidFill>
                  <a:srgbClr val="C00000"/>
                </a:solidFill>
                <a:latin typeface="Times" pitchFamily="2" charset="0"/>
                <a:ea typeface="黑体"/>
                <a:cs typeface="Arial"/>
              </a:rPr>
              <a:t> </a:t>
            </a:r>
            <a:r>
              <a:rPr lang="en-US" altLang="zh-CN" sz="2400" dirty="0">
                <a:solidFill>
                  <a:srgbClr val="C00000"/>
                </a:solidFill>
                <a:latin typeface="Times" pitchFamily="2" charset="0"/>
                <a:ea typeface="黑体"/>
                <a:cs typeface="Arial"/>
              </a:rPr>
              <a:t>labels</a:t>
            </a:r>
            <a:r>
              <a:rPr lang="zh-CN" altLang="en-US" sz="2400" dirty="0">
                <a:solidFill>
                  <a:srgbClr val="C00000"/>
                </a:solidFill>
                <a:latin typeface="Times" pitchFamily="2" charset="0"/>
                <a:ea typeface="黑体"/>
                <a:cs typeface="Arial"/>
              </a:rPr>
              <a:t> </a:t>
            </a:r>
            <a:r>
              <a:rPr lang="en-US" altLang="zh-CN" sz="2400" dirty="0">
                <a:latin typeface="Times" pitchFamily="2" charset="0"/>
                <a:ea typeface="黑体"/>
                <a:cs typeface="Arial"/>
              </a:rPr>
              <a:t>for</a:t>
            </a:r>
            <a:r>
              <a:rPr lang="zh-CN" altLang="en-US" sz="2400" dirty="0">
                <a:latin typeface="Times" pitchFamily="2" charset="0"/>
                <a:ea typeface="黑体"/>
                <a:cs typeface="Arial"/>
              </a:rPr>
              <a:t> </a:t>
            </a:r>
            <a:r>
              <a:rPr lang="en-US" altLang="zh-CN" sz="2400" dirty="0">
                <a:latin typeface="Times" pitchFamily="2" charset="0"/>
                <a:ea typeface="黑体"/>
                <a:cs typeface="Arial"/>
              </a:rPr>
              <a:t>model</a:t>
            </a:r>
            <a:r>
              <a:rPr lang="zh-CN" altLang="en-US" sz="2400" dirty="0">
                <a:latin typeface="Times" pitchFamily="2" charset="0"/>
                <a:ea typeface="黑体"/>
                <a:cs typeface="Arial"/>
              </a:rPr>
              <a:t> </a:t>
            </a:r>
            <a:r>
              <a:rPr lang="en-US" altLang="zh-CN" sz="2400" dirty="0">
                <a:latin typeface="Times" pitchFamily="2" charset="0"/>
                <a:ea typeface="黑体"/>
                <a:cs typeface="Arial"/>
              </a:rPr>
              <a:t>learning; </a:t>
            </a:r>
          </a:p>
          <a:p>
            <a:pPr lvl="1"/>
            <a:r>
              <a:rPr lang="en-US" altLang="zh-CN" sz="2400" dirty="0">
                <a:latin typeface="Times" pitchFamily="2" charset="0"/>
                <a:ea typeface="黑体"/>
                <a:cs typeface="Arial"/>
              </a:rPr>
              <a:t>isolated</a:t>
            </a:r>
            <a:r>
              <a:rPr lang="zh-CN" altLang="en-US" sz="2400" dirty="0">
                <a:latin typeface="Times" pitchFamily="2" charset="0"/>
                <a:ea typeface="黑体"/>
                <a:cs typeface="Arial"/>
              </a:rPr>
              <a:t> </a:t>
            </a:r>
            <a:r>
              <a:rPr lang="en-US" altLang="zh-CN" sz="2400" dirty="0">
                <a:latin typeface="Times" pitchFamily="2" charset="0"/>
                <a:ea typeface="黑体"/>
                <a:cs typeface="Arial"/>
              </a:rPr>
              <a:t>model</a:t>
            </a:r>
            <a:r>
              <a:rPr lang="zh-CN" altLang="en-US" sz="2400" dirty="0">
                <a:latin typeface="Times" pitchFamily="2" charset="0"/>
                <a:ea typeface="黑体"/>
                <a:cs typeface="Arial"/>
              </a:rPr>
              <a:t> </a:t>
            </a:r>
            <a:r>
              <a:rPr lang="en-US" altLang="zh-CN" sz="2400" dirty="0">
                <a:latin typeface="Times" pitchFamily="2" charset="0"/>
                <a:ea typeface="黑体"/>
                <a:cs typeface="Arial"/>
              </a:rPr>
              <a:t>and</a:t>
            </a:r>
            <a:r>
              <a:rPr lang="zh-CN" altLang="en-US" sz="2400" dirty="0">
                <a:latin typeface="Times" pitchFamily="2" charset="0"/>
                <a:ea typeface="黑体"/>
                <a:cs typeface="Arial"/>
              </a:rPr>
              <a:t> </a:t>
            </a:r>
            <a:r>
              <a:rPr lang="en-US" altLang="zh-CN" sz="2400" dirty="0">
                <a:latin typeface="Times" pitchFamily="2" charset="0"/>
                <a:ea typeface="黑体"/>
                <a:cs typeface="Arial"/>
              </a:rPr>
              <a:t>fail to obtain </a:t>
            </a:r>
            <a:r>
              <a:rPr lang="en-US" altLang="zh-CN" sz="2400" dirty="0">
                <a:solidFill>
                  <a:srgbClr val="C00000"/>
                </a:solidFill>
                <a:latin typeface="Times" pitchFamily="2" charset="0"/>
                <a:ea typeface="黑体"/>
                <a:cs typeface="Arial"/>
              </a:rPr>
              <a:t>good performance</a:t>
            </a:r>
            <a:r>
              <a:rPr lang="en-US" altLang="zh-CN" sz="2400" dirty="0">
                <a:latin typeface="Times" pitchFamily="2" charset="0"/>
                <a:ea typeface="黑体"/>
                <a:cs typeface="Arial"/>
              </a:rPr>
              <a:t>.</a:t>
            </a:r>
          </a:p>
        </p:txBody>
      </p:sp>
      <p:sp>
        <p:nvSpPr>
          <p:cNvPr id="22" name="Rectangle 3">
            <a:extLst>
              <a:ext uri="{FF2B5EF4-FFF2-40B4-BE49-F238E27FC236}">
                <a16:creationId xmlns:a16="http://schemas.microsoft.com/office/drawing/2014/main" id="{11341023-05C7-2047-AC5D-3A41B87C456C}"/>
              </a:ext>
            </a:extLst>
          </p:cNvPr>
          <p:cNvSpPr/>
          <p:nvPr/>
        </p:nvSpPr>
        <p:spPr>
          <a:xfrm>
            <a:off x="-1272" y="5576470"/>
            <a:ext cx="9907272" cy="1205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nSpc>
                <a:spcPct val="110000"/>
              </a:lnSpc>
            </a:pPr>
            <a:r>
              <a:rPr lang="en-US" altLang="zh-CN" sz="1100" dirty="0">
                <a:solidFill>
                  <a:schemeClr val="tx1"/>
                </a:solidFill>
                <a:latin typeface="Times" pitchFamily="2" charset="0"/>
                <a:cs typeface="Arial" panose="020B0604020202020204" pitchFamily="34" charset="0"/>
              </a:rPr>
              <a:t>[3]</a:t>
            </a:r>
            <a:r>
              <a:rPr lang="zh-CN" altLang="en-US" sz="1100" dirty="0">
                <a:solidFill>
                  <a:schemeClr val="tx1"/>
                </a:solidFill>
                <a:latin typeface="Times" pitchFamily="2" charset="0"/>
                <a:cs typeface="Arial" panose="020B0604020202020204" pitchFamily="34" charset="0"/>
              </a:rPr>
              <a:t> </a:t>
            </a:r>
            <a:r>
              <a:rPr lang="en-US" altLang="zh-CN" sz="1100" dirty="0">
                <a:solidFill>
                  <a:schemeClr val="tx1"/>
                </a:solidFill>
                <a:latin typeface="Times" pitchFamily="2" charset="0"/>
                <a:cs typeface="Arial" panose="020B0604020202020204" pitchFamily="34" charset="0"/>
              </a:rPr>
              <a:t>ZibinZheng,YataoYang,XiangdongNiu,Hong-NingDai,andYurenZhou.2017.</a:t>
            </a:r>
            <a:r>
              <a:rPr lang="zh-CN" altLang="en-US" sz="1100" dirty="0">
                <a:solidFill>
                  <a:schemeClr val="tx1"/>
                </a:solidFill>
                <a:latin typeface="Times" pitchFamily="2" charset="0"/>
                <a:cs typeface="Arial" panose="020B0604020202020204" pitchFamily="34" charset="0"/>
              </a:rPr>
              <a:t> </a:t>
            </a:r>
            <a:r>
              <a:rPr lang="en-US" altLang="zh-CN" sz="1100" dirty="0">
                <a:solidFill>
                  <a:schemeClr val="tx1"/>
                </a:solidFill>
                <a:latin typeface="Times" pitchFamily="2" charset="0"/>
                <a:cs typeface="Arial" panose="020B0604020202020204" pitchFamily="34" charset="0"/>
              </a:rPr>
              <a:t>Wide and deep convolutional neural networks for electricity-theft detection to secure smart grids. IEEE Transactions on Industrial Informatics,</a:t>
            </a:r>
          </a:p>
          <a:p>
            <a:pPr>
              <a:lnSpc>
                <a:spcPct val="110000"/>
              </a:lnSpc>
            </a:pPr>
            <a:r>
              <a:rPr lang="en-US" altLang="zh-CN" sz="1100" dirty="0">
                <a:solidFill>
                  <a:schemeClr val="tx1"/>
                </a:solidFill>
                <a:latin typeface="Times" pitchFamily="2" charset="0"/>
                <a:cs typeface="Arial" panose="020B0604020202020204" pitchFamily="34" charset="0"/>
              </a:rPr>
              <a:t>[4]</a:t>
            </a:r>
            <a:r>
              <a:rPr lang="zh-CN" altLang="en-US" sz="1100" dirty="0">
                <a:solidFill>
                  <a:schemeClr val="tx1"/>
                </a:solidFill>
                <a:latin typeface="Times" pitchFamily="2" charset="0"/>
                <a:cs typeface="Arial" panose="020B0604020202020204" pitchFamily="34" charset="0"/>
              </a:rPr>
              <a:t> </a:t>
            </a:r>
            <a:r>
              <a:rPr lang="en-US" altLang="zh-CN" sz="1100" dirty="0">
                <a:solidFill>
                  <a:schemeClr val="tx1"/>
                </a:solidFill>
                <a:latin typeface="Times" pitchFamily="2" charset="0"/>
                <a:cs typeface="Arial" panose="020B0604020202020204" pitchFamily="34" charset="0"/>
              </a:rPr>
              <a:t>SomaShekaraSreenadhReddyDepuru,LingfengWang,andVijayDevabhaktuni. 2011. Support vector machine based data classification for detection of electricity theft. In Power Systems Conference and Exposition (PES). IEEE, 1–8.</a:t>
            </a:r>
          </a:p>
          <a:p>
            <a:pPr>
              <a:lnSpc>
                <a:spcPct val="110000"/>
              </a:lnSpc>
            </a:pPr>
            <a:r>
              <a:rPr lang="en-US" altLang="zh-CN" sz="1100" dirty="0">
                <a:solidFill>
                  <a:schemeClr val="tx1"/>
                </a:solidFill>
                <a:latin typeface="Times" pitchFamily="2" charset="0"/>
                <a:cs typeface="Arial" panose="020B0604020202020204" pitchFamily="34" charset="0"/>
              </a:rPr>
              <a:t>[5]</a:t>
            </a:r>
            <a:r>
              <a:rPr lang="zh-CN" altLang="en-US" sz="1100" dirty="0">
                <a:solidFill>
                  <a:schemeClr val="tx1"/>
                </a:solidFill>
                <a:latin typeface="Times" pitchFamily="2" charset="0"/>
                <a:cs typeface="Arial" panose="020B0604020202020204" pitchFamily="34" charset="0"/>
              </a:rPr>
              <a:t> </a:t>
            </a:r>
            <a:r>
              <a:rPr lang="en-US" altLang="zh-CN" sz="1100" dirty="0">
                <a:solidFill>
                  <a:schemeClr val="tx1"/>
                </a:solidFill>
                <a:latin typeface="Times" pitchFamily="2" charset="0"/>
                <a:cs typeface="Arial" panose="020B0604020202020204" pitchFamily="34" charset="0"/>
              </a:rPr>
              <a:t>Abhishek Chauhan and Saurabh </a:t>
            </a:r>
            <a:r>
              <a:rPr lang="en-US" altLang="zh-CN" sz="1100" dirty="0" err="1">
                <a:solidFill>
                  <a:schemeClr val="tx1"/>
                </a:solidFill>
                <a:latin typeface="Times" pitchFamily="2" charset="0"/>
                <a:cs typeface="Arial" panose="020B0604020202020204" pitchFamily="34" charset="0"/>
              </a:rPr>
              <a:t>Rajvanshi</a:t>
            </a:r>
            <a:r>
              <a:rPr lang="en-US" altLang="zh-CN" sz="1100" dirty="0">
                <a:solidFill>
                  <a:schemeClr val="tx1"/>
                </a:solidFill>
                <a:latin typeface="Times" pitchFamily="2" charset="0"/>
                <a:cs typeface="Arial" panose="020B0604020202020204" pitchFamily="34" charset="0"/>
              </a:rPr>
              <a:t>. 2013. Non-technical losses in power system: A review. In International Conference on Power, Energy and Control (ICPEC). IEEE, 558–561.</a:t>
            </a:r>
          </a:p>
        </p:txBody>
      </p:sp>
      <p:sp>
        <p:nvSpPr>
          <p:cNvPr id="7" name="Rectangle 10">
            <a:extLst>
              <a:ext uri="{FF2B5EF4-FFF2-40B4-BE49-F238E27FC236}">
                <a16:creationId xmlns:a16="http://schemas.microsoft.com/office/drawing/2014/main" id="{BFF55ADC-F7C1-204E-8075-6087869F6EA1}"/>
              </a:ext>
            </a:extLst>
          </p:cNvPr>
          <p:cNvSpPr/>
          <p:nvPr/>
        </p:nvSpPr>
        <p:spPr>
          <a:xfrm>
            <a:off x="1661339" y="2862664"/>
            <a:ext cx="6477000" cy="1249785"/>
          </a:xfrm>
          <a:prstGeom prst="rect">
            <a:avLst/>
          </a:prstGeom>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lnSpc>
                <a:spcPct val="120000"/>
              </a:lnSpc>
            </a:pPr>
            <a:r>
              <a:rPr lang="en-US" altLang="zh-CN" sz="2400" b="1" dirty="0">
                <a:solidFill>
                  <a:srgbClr val="C00000"/>
                </a:solidFill>
                <a:latin typeface="Times" pitchFamily="2" charset="0"/>
                <a:ea typeface="Microsoft YaHei" panose="020B0503020204020204" pitchFamily="34" charset="-122"/>
                <a:cs typeface="Arial"/>
              </a:rPr>
              <a:t>Goal:</a:t>
            </a:r>
            <a:r>
              <a:rPr lang="zh-CN" altLang="en-US" sz="2400" b="1" dirty="0">
                <a:latin typeface="Times" pitchFamily="2" charset="0"/>
                <a:ea typeface="Microsoft YaHei" panose="020B0503020204020204" pitchFamily="34" charset="-122"/>
                <a:cs typeface="Arial"/>
              </a:rPr>
              <a:t> </a:t>
            </a:r>
            <a:r>
              <a:rPr lang="en-US" altLang="zh-CN" sz="2400" b="1" dirty="0">
                <a:latin typeface="Times" pitchFamily="2" charset="0"/>
                <a:ea typeface="Microsoft YaHei" panose="020B0503020204020204" pitchFamily="34" charset="-122"/>
                <a:cs typeface="Arial"/>
              </a:rPr>
              <a:t>Identify</a:t>
            </a:r>
            <a:r>
              <a:rPr lang="zh-CN" altLang="en-US" sz="2400" b="1" dirty="0">
                <a:latin typeface="Times" pitchFamily="2" charset="0"/>
                <a:ea typeface="Microsoft YaHei" panose="020B0503020204020204" pitchFamily="34" charset="-122"/>
                <a:cs typeface="Arial"/>
              </a:rPr>
              <a:t> </a:t>
            </a:r>
            <a:r>
              <a:rPr lang="en-US" altLang="zh-CN" sz="2400" b="1" dirty="0">
                <a:latin typeface="Times" pitchFamily="2" charset="0"/>
                <a:ea typeface="Microsoft YaHei" panose="020B0503020204020204" pitchFamily="34" charset="-122"/>
                <a:cs typeface="Arial"/>
              </a:rPr>
              <a:t>electricity-</a:t>
            </a:r>
            <a:r>
              <a:rPr lang="en-US" altLang="zh-CN" sz="2400" b="1" dirty="0" err="1">
                <a:latin typeface="Times" pitchFamily="2" charset="0"/>
                <a:ea typeface="Microsoft YaHei" panose="020B0503020204020204" pitchFamily="34" charset="-122"/>
                <a:cs typeface="Arial"/>
              </a:rPr>
              <a:t>theives</a:t>
            </a:r>
            <a:r>
              <a:rPr lang="zh-CN" altLang="en-US" sz="2400" b="1" dirty="0">
                <a:latin typeface="Times" pitchFamily="2" charset="0"/>
                <a:ea typeface="Microsoft YaHei" panose="020B0503020204020204" pitchFamily="34" charset="-122"/>
                <a:cs typeface="Arial"/>
              </a:rPr>
              <a:t> </a:t>
            </a:r>
            <a:r>
              <a:rPr lang="en-US" altLang="zh-CN" sz="2400" b="1" dirty="0">
                <a:latin typeface="Times" pitchFamily="2" charset="0"/>
                <a:ea typeface="Microsoft YaHei" panose="020B0503020204020204" pitchFamily="34" charset="-122"/>
                <a:cs typeface="Arial"/>
              </a:rPr>
              <a:t>via</a:t>
            </a:r>
            <a:r>
              <a:rPr lang="zh-CN" altLang="en-US" sz="2400" b="1" dirty="0">
                <a:latin typeface="Times" pitchFamily="2" charset="0"/>
                <a:ea typeface="Microsoft YaHei" panose="020B0503020204020204" pitchFamily="34" charset="-122"/>
                <a:cs typeface="Arial"/>
              </a:rPr>
              <a:t> </a:t>
            </a:r>
            <a:r>
              <a:rPr lang="en-US" altLang="zh-CN" sz="2400" b="1" dirty="0">
                <a:solidFill>
                  <a:srgbClr val="C00000"/>
                </a:solidFill>
                <a:latin typeface="Times" pitchFamily="2" charset="0"/>
                <a:ea typeface="Microsoft YaHei" panose="020B0503020204020204" pitchFamily="34" charset="-122"/>
                <a:cs typeface="Arial"/>
              </a:rPr>
              <a:t>multi-source</a:t>
            </a:r>
            <a:r>
              <a:rPr lang="zh-CN" altLang="en-US" sz="2400" b="1" dirty="0">
                <a:solidFill>
                  <a:srgbClr val="C00000"/>
                </a:solidFill>
                <a:latin typeface="Times" pitchFamily="2" charset="0"/>
                <a:ea typeface="Microsoft YaHei" panose="020B0503020204020204" pitchFamily="34" charset="-122"/>
                <a:cs typeface="Arial"/>
              </a:rPr>
              <a:t> </a:t>
            </a:r>
            <a:r>
              <a:rPr lang="en-US" altLang="zh-CN" sz="2400" b="1" dirty="0">
                <a:solidFill>
                  <a:srgbClr val="C00000"/>
                </a:solidFill>
                <a:latin typeface="Times" pitchFamily="2" charset="0"/>
                <a:ea typeface="Microsoft YaHei" panose="020B0503020204020204" pitchFamily="34" charset="-122"/>
                <a:cs typeface="Arial"/>
              </a:rPr>
              <a:t>data</a:t>
            </a:r>
            <a:r>
              <a:rPr lang="zh-CN" altLang="en-US" sz="2400" b="1" dirty="0">
                <a:solidFill>
                  <a:srgbClr val="C00000"/>
                </a:solidFill>
                <a:latin typeface="Times" pitchFamily="2" charset="0"/>
                <a:ea typeface="Microsoft YaHei" panose="020B0503020204020204" pitchFamily="34" charset="-122"/>
                <a:cs typeface="Arial"/>
              </a:rPr>
              <a:t> </a:t>
            </a:r>
            <a:r>
              <a:rPr lang="en-US" altLang="zh-CN" sz="2400" b="1" dirty="0">
                <a:latin typeface="Times" pitchFamily="2" charset="0"/>
                <a:ea typeface="Microsoft YaHei" panose="020B0503020204020204" pitchFamily="34" charset="-122"/>
                <a:cs typeface="Arial"/>
              </a:rPr>
              <a:t>in</a:t>
            </a:r>
            <a:r>
              <a:rPr lang="zh-CN" altLang="en-US" sz="2400" b="1" dirty="0">
                <a:latin typeface="Times" pitchFamily="2" charset="0"/>
                <a:ea typeface="Microsoft YaHei" panose="020B0503020204020204" pitchFamily="34" charset="-122"/>
                <a:cs typeface="Arial"/>
              </a:rPr>
              <a:t> </a:t>
            </a:r>
            <a:r>
              <a:rPr lang="en-US" altLang="zh-CN" sz="2400" b="1" dirty="0">
                <a:latin typeface="Times" pitchFamily="2" charset="0"/>
                <a:ea typeface="Microsoft YaHei" panose="020B0503020204020204" pitchFamily="34" charset="-122"/>
                <a:cs typeface="Arial"/>
              </a:rPr>
              <a:t>a</a:t>
            </a:r>
            <a:r>
              <a:rPr lang="zh-CN" altLang="en-US" sz="2400" b="1" dirty="0">
                <a:latin typeface="Times" pitchFamily="2" charset="0"/>
                <a:ea typeface="Microsoft YaHei" panose="020B0503020204020204" pitchFamily="34" charset="-122"/>
                <a:cs typeface="Arial"/>
              </a:rPr>
              <a:t> </a:t>
            </a:r>
            <a:r>
              <a:rPr lang="en-US" altLang="zh-CN" sz="2400" b="1" dirty="0">
                <a:solidFill>
                  <a:srgbClr val="C00000"/>
                </a:solidFill>
                <a:latin typeface="Times" pitchFamily="2" charset="0"/>
                <a:ea typeface="Microsoft YaHei" panose="020B0503020204020204" pitchFamily="34" charset="-122"/>
                <a:cs typeface="Arial"/>
              </a:rPr>
              <a:t>hierarchical</a:t>
            </a:r>
            <a:r>
              <a:rPr lang="zh-CN" altLang="en-US" sz="2400" b="1" dirty="0">
                <a:latin typeface="Times" pitchFamily="2" charset="0"/>
                <a:ea typeface="Microsoft YaHei" panose="020B0503020204020204" pitchFamily="34" charset="-122"/>
                <a:cs typeface="Arial"/>
              </a:rPr>
              <a:t> </a:t>
            </a:r>
            <a:r>
              <a:rPr lang="en-US" altLang="zh-CN" sz="2400" b="1" dirty="0">
                <a:latin typeface="Times" pitchFamily="2" charset="0"/>
                <a:ea typeface="Microsoft YaHei" panose="020B0503020204020204" pitchFamily="34" charset="-122"/>
                <a:cs typeface="Arial"/>
              </a:rPr>
              <a:t>view.</a:t>
            </a:r>
            <a:endParaRPr lang="en-US" sz="2400" b="1" dirty="0">
              <a:latin typeface="Times" pitchFamily="2" charset="0"/>
              <a:ea typeface="Microsoft YaHei" panose="020B0503020204020204" pitchFamily="34" charset="-122"/>
            </a:endParaRPr>
          </a:p>
        </p:txBody>
      </p:sp>
    </p:spTree>
    <p:extLst>
      <p:ext uri="{BB962C8B-B14F-4D97-AF65-F5344CB8AC3E}">
        <p14:creationId xmlns:p14="http://schemas.microsoft.com/office/powerpoint/2010/main" val="9112745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dissolve">
                                      <p:cBhvr>
                                        <p:cTn id="17" dur="500"/>
                                        <p:tgtEl>
                                          <p:spTgt spid="3">
                                            <p:txEl>
                                              <p:pRg st="5" end="5"/>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22">
                                            <p:txEl>
                                              <p:pRg st="2" end="2"/>
                                            </p:txEl>
                                          </p:spTgt>
                                        </p:tgtEl>
                                        <p:attrNameLst>
                                          <p:attrName>style.visibility</p:attrName>
                                        </p:attrNameLst>
                                      </p:cBhvr>
                                      <p:to>
                                        <p:strVal val="visible"/>
                                      </p:to>
                                    </p:set>
                                    <p:animEffect transition="in" filter="dissolve">
                                      <p:cBhvr>
                                        <p:cTn id="20" dur="500"/>
                                        <p:tgtEl>
                                          <p:spTgt spid="2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b="1" dirty="0">
                <a:solidFill>
                  <a:srgbClr val="000000"/>
                </a:solidFill>
                <a:latin typeface="Times" pitchFamily="2" charset="0"/>
                <a:ea typeface="黑体"/>
                <a:cs typeface="Arial" panose="020B0604020202020204" pitchFamily="34" charset="0"/>
              </a:rPr>
              <a:t>Hierarchical</a:t>
            </a:r>
            <a:r>
              <a:rPr lang="zh-CN" altLang="en-US" sz="3200" b="1" dirty="0">
                <a:solidFill>
                  <a:srgbClr val="000000"/>
                </a:solidFill>
                <a:latin typeface="Times" pitchFamily="2" charset="0"/>
                <a:ea typeface="黑体"/>
                <a:cs typeface="Arial" panose="020B0604020202020204" pitchFamily="34" charset="0"/>
              </a:rPr>
              <a:t> </a:t>
            </a:r>
            <a:r>
              <a:rPr lang="en-US" altLang="zh-CN" sz="3200" b="1" dirty="0">
                <a:solidFill>
                  <a:srgbClr val="000000"/>
                </a:solidFill>
                <a:latin typeface="Times" pitchFamily="2" charset="0"/>
                <a:ea typeface="黑体"/>
                <a:cs typeface="Arial" panose="020B0604020202020204" pitchFamily="34" charset="0"/>
              </a:rPr>
              <a:t>Structure of</a:t>
            </a:r>
            <a:r>
              <a:rPr lang="zh-CN" altLang="en-US" sz="3200" b="1" dirty="0">
                <a:solidFill>
                  <a:srgbClr val="000000"/>
                </a:solidFill>
                <a:latin typeface="Times" pitchFamily="2" charset="0"/>
                <a:ea typeface="黑体"/>
                <a:cs typeface="Arial" panose="020B0604020202020204" pitchFamily="34" charset="0"/>
              </a:rPr>
              <a:t> </a:t>
            </a:r>
            <a:r>
              <a:rPr lang="en-US" altLang="zh-CN" sz="3200" b="1" dirty="0">
                <a:solidFill>
                  <a:srgbClr val="000000"/>
                </a:solidFill>
                <a:latin typeface="Times" pitchFamily="2" charset="0"/>
                <a:ea typeface="黑体"/>
                <a:cs typeface="Arial" panose="020B0604020202020204" pitchFamily="34" charset="0"/>
              </a:rPr>
              <a:t>Power Grid</a:t>
            </a:r>
            <a:r>
              <a:rPr lang="zh-CN" altLang="en-US" sz="3200" b="1" dirty="0">
                <a:solidFill>
                  <a:srgbClr val="000000"/>
                </a:solidFill>
                <a:latin typeface="Times" pitchFamily="2" charset="0"/>
                <a:ea typeface="黑体"/>
                <a:cs typeface="Arial" panose="020B0604020202020204" pitchFamily="34" charset="0"/>
              </a:rPr>
              <a:t> </a:t>
            </a:r>
            <a:r>
              <a:rPr lang="en-US" altLang="zh-CN" sz="3200" b="1" dirty="0">
                <a:solidFill>
                  <a:srgbClr val="000000"/>
                </a:solidFill>
                <a:latin typeface="Times" pitchFamily="2" charset="0"/>
                <a:ea typeface="黑体"/>
                <a:cs typeface="Arial" panose="020B0604020202020204" pitchFamily="34" charset="0"/>
              </a:rPr>
              <a:t>Data</a:t>
            </a:r>
            <a:endParaRPr lang="en-US" sz="3200" dirty="0">
              <a:latin typeface="Times" pitchFamily="2" charset="0"/>
              <a:cs typeface="Arial" panose="020B0604020202020204" pitchFamily="34" charset="0"/>
            </a:endParaRPr>
          </a:p>
        </p:txBody>
      </p:sp>
      <p:sp>
        <p:nvSpPr>
          <p:cNvPr id="90" name="Rectangle 89"/>
          <p:cNvSpPr/>
          <p:nvPr/>
        </p:nvSpPr>
        <p:spPr>
          <a:xfrm>
            <a:off x="326232" y="1172544"/>
            <a:ext cx="4626768" cy="145839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r>
              <a:rPr lang="en-US" altLang="zh-CN" b="1" dirty="0">
                <a:solidFill>
                  <a:srgbClr val="000000"/>
                </a:solidFill>
                <a:latin typeface="Times" pitchFamily="2" charset="0"/>
                <a:ea typeface="黑体"/>
                <a:cs typeface="Arial"/>
              </a:rPr>
              <a:t>Data</a:t>
            </a:r>
            <a:r>
              <a:rPr lang="zh-CN" altLang="en-US" b="1" dirty="0">
                <a:solidFill>
                  <a:srgbClr val="000000"/>
                </a:solidFill>
                <a:latin typeface="Times" pitchFamily="2" charset="0"/>
                <a:ea typeface="黑体"/>
                <a:cs typeface="Arial"/>
              </a:rPr>
              <a:t>：</a:t>
            </a:r>
            <a:r>
              <a:rPr lang="en-US" altLang="zh-CN" dirty="0">
                <a:solidFill>
                  <a:schemeClr val="tx1"/>
                </a:solidFill>
                <a:latin typeface="Times" pitchFamily="2" charset="0"/>
                <a:ea typeface="黑体"/>
                <a:cs typeface="Arial"/>
              </a:rPr>
              <a:t>(</a:t>
            </a:r>
            <a:r>
              <a:rPr lang="en-US" altLang="zh-CN" b="1" dirty="0">
                <a:solidFill>
                  <a:srgbClr val="C00000"/>
                </a:solidFill>
                <a:latin typeface="Times" pitchFamily="2" charset="0"/>
                <a:ea typeface="黑体"/>
                <a:cs typeface="Arial"/>
              </a:rPr>
              <a:t>~2</a:t>
            </a:r>
            <a:r>
              <a:rPr lang="zh-CN" altLang="en-US" b="1" dirty="0">
                <a:solidFill>
                  <a:srgbClr val="C00000"/>
                </a:solidFill>
                <a:latin typeface="Times" pitchFamily="2" charset="0"/>
                <a:ea typeface="黑体"/>
                <a:cs typeface="Arial"/>
              </a:rPr>
              <a:t> </a:t>
            </a:r>
            <a:r>
              <a:rPr lang="en-US" altLang="zh-CN" b="1" dirty="0">
                <a:solidFill>
                  <a:srgbClr val="C00000"/>
                </a:solidFill>
                <a:latin typeface="Times" pitchFamily="2" charset="0"/>
                <a:ea typeface="黑体"/>
                <a:cs typeface="Arial"/>
              </a:rPr>
              <a:t>years</a:t>
            </a:r>
            <a:r>
              <a:rPr lang="en-US" altLang="zh-CN" dirty="0">
                <a:solidFill>
                  <a:schemeClr val="tx1"/>
                </a:solidFill>
                <a:latin typeface="Times" pitchFamily="2" charset="0"/>
                <a:ea typeface="黑体"/>
                <a:cs typeface="Arial"/>
              </a:rPr>
              <a:t>,</a:t>
            </a:r>
            <a:r>
              <a:rPr lang="zh-CN" altLang="en-US" b="1" dirty="0">
                <a:solidFill>
                  <a:srgbClr val="C00000"/>
                </a:solidFill>
                <a:latin typeface="Times" pitchFamily="2" charset="0"/>
                <a:ea typeface="黑体"/>
                <a:cs typeface="Arial"/>
              </a:rPr>
              <a:t> </a:t>
            </a:r>
            <a:r>
              <a:rPr lang="en-US" altLang="zh-CN" dirty="0">
                <a:solidFill>
                  <a:schemeClr val="tx1"/>
                </a:solidFill>
                <a:latin typeface="Times" pitchFamily="2" charset="0"/>
                <a:ea typeface="黑体"/>
                <a:cs typeface="Arial"/>
              </a:rPr>
              <a:t>from</a:t>
            </a:r>
            <a:r>
              <a:rPr lang="zh-CN" altLang="en-US" dirty="0">
                <a:solidFill>
                  <a:schemeClr val="tx1"/>
                </a:solidFill>
                <a:latin typeface="Times" pitchFamily="2" charset="0"/>
                <a:ea typeface="黑体"/>
                <a:cs typeface="Arial"/>
              </a:rPr>
              <a:t> </a:t>
            </a:r>
            <a:r>
              <a:rPr lang="en-US" altLang="zh-CN" dirty="0">
                <a:solidFill>
                  <a:schemeClr val="tx1"/>
                </a:solidFill>
                <a:latin typeface="Times" pitchFamily="2" charset="0"/>
                <a:ea typeface="黑体"/>
                <a:cs typeface="Arial"/>
              </a:rPr>
              <a:t>June 2017 to April 2019)</a:t>
            </a:r>
          </a:p>
          <a:p>
            <a:r>
              <a:rPr lang="en-US" altLang="zh-CN" b="1" dirty="0">
                <a:solidFill>
                  <a:srgbClr val="C00000"/>
                </a:solidFill>
                <a:latin typeface="Times" pitchFamily="2" charset="0"/>
                <a:ea typeface="黑体"/>
                <a:cs typeface="Arial"/>
              </a:rPr>
              <a:t>310,786</a:t>
            </a:r>
            <a:r>
              <a:rPr lang="en-US" altLang="zh-CN" b="1" i="1" dirty="0">
                <a:solidFill>
                  <a:srgbClr val="C00000"/>
                </a:solidFill>
                <a:latin typeface="Times" pitchFamily="2" charset="0"/>
                <a:ea typeface="黑体"/>
                <a:cs typeface="Arial"/>
              </a:rPr>
              <a:t> </a:t>
            </a:r>
            <a:r>
              <a:rPr lang="en-US" altLang="zh-CN" dirty="0">
                <a:solidFill>
                  <a:srgbClr val="000000"/>
                </a:solidFill>
                <a:latin typeface="Times" pitchFamily="2" charset="0"/>
                <a:ea typeface="黑体"/>
                <a:cs typeface="Arial"/>
              </a:rPr>
              <a:t>electricity usage records of user, </a:t>
            </a:r>
          </a:p>
          <a:p>
            <a:r>
              <a:rPr lang="en-US" altLang="zh-CN" b="1" dirty="0">
                <a:solidFill>
                  <a:srgbClr val="C00000"/>
                </a:solidFill>
                <a:latin typeface="Times" pitchFamily="2" charset="0"/>
                <a:ea typeface="黑体"/>
                <a:cs typeface="Arial"/>
              </a:rPr>
              <a:t>3,908</a:t>
            </a:r>
            <a:r>
              <a:rPr lang="zh-CN" altLang="en-US" b="1" i="1" dirty="0">
                <a:solidFill>
                  <a:srgbClr val="C00000"/>
                </a:solidFill>
                <a:latin typeface="Times" pitchFamily="2" charset="0"/>
                <a:ea typeface="黑体"/>
                <a:cs typeface="Arial"/>
              </a:rPr>
              <a:t> </a:t>
            </a:r>
            <a:r>
              <a:rPr lang="en-US" altLang="zh-CN" dirty="0">
                <a:solidFill>
                  <a:schemeClr val="tx1"/>
                </a:solidFill>
                <a:latin typeface="Times" pitchFamily="2" charset="0"/>
                <a:ea typeface="黑体"/>
                <a:cs typeface="Arial"/>
              </a:rPr>
              <a:t>NTL</a:t>
            </a:r>
            <a:r>
              <a:rPr lang="zh-CN" altLang="en-US" b="1" i="1" dirty="0">
                <a:solidFill>
                  <a:srgbClr val="C00000"/>
                </a:solidFill>
                <a:latin typeface="Times" pitchFamily="2" charset="0"/>
                <a:ea typeface="黑体"/>
                <a:cs typeface="Arial"/>
              </a:rPr>
              <a:t> </a:t>
            </a:r>
            <a:r>
              <a:rPr lang="en-US" altLang="zh-CN" dirty="0">
                <a:solidFill>
                  <a:srgbClr val="000000"/>
                </a:solidFill>
                <a:latin typeface="Times" pitchFamily="2" charset="0"/>
                <a:ea typeface="黑体"/>
                <a:cs typeface="Arial"/>
              </a:rPr>
              <a:t>records of transformer areas,</a:t>
            </a:r>
          </a:p>
          <a:p>
            <a:r>
              <a:rPr lang="en-US" altLang="zh-CN" b="1" dirty="0">
                <a:solidFill>
                  <a:srgbClr val="C00000"/>
                </a:solidFill>
                <a:latin typeface="Times" pitchFamily="2" charset="0"/>
                <a:ea typeface="黑体"/>
                <a:cs typeface="Arial"/>
              </a:rPr>
              <a:t>11</a:t>
            </a:r>
            <a:r>
              <a:rPr lang="zh-CN" altLang="en-US" dirty="0">
                <a:solidFill>
                  <a:srgbClr val="000000"/>
                </a:solidFill>
                <a:latin typeface="Times" pitchFamily="2" charset="0"/>
                <a:ea typeface="黑体"/>
                <a:cs typeface="Arial"/>
              </a:rPr>
              <a:t> </a:t>
            </a:r>
            <a:r>
              <a:rPr lang="en-US" altLang="zh-CN" dirty="0">
                <a:solidFill>
                  <a:srgbClr val="000000"/>
                </a:solidFill>
                <a:latin typeface="Times" pitchFamily="2" charset="0"/>
                <a:ea typeface="黑体"/>
                <a:cs typeface="Arial"/>
              </a:rPr>
              <a:t>weather records</a:t>
            </a:r>
            <a:r>
              <a:rPr lang="zh-CN" altLang="en-US" dirty="0">
                <a:solidFill>
                  <a:srgbClr val="000000"/>
                </a:solidFill>
                <a:latin typeface="Times" pitchFamily="2" charset="0"/>
                <a:ea typeface="黑体"/>
                <a:cs typeface="Arial"/>
              </a:rPr>
              <a:t> </a:t>
            </a:r>
            <a:r>
              <a:rPr lang="en-US" altLang="zh-CN" dirty="0">
                <a:solidFill>
                  <a:srgbClr val="000000"/>
                </a:solidFill>
                <a:latin typeface="Times" pitchFamily="2" charset="0"/>
                <a:ea typeface="黑体"/>
                <a:cs typeface="Arial"/>
              </a:rPr>
              <a:t>of</a:t>
            </a:r>
            <a:r>
              <a:rPr lang="zh-CN" altLang="en-US" dirty="0">
                <a:solidFill>
                  <a:srgbClr val="000000"/>
                </a:solidFill>
                <a:latin typeface="Times" pitchFamily="2" charset="0"/>
                <a:ea typeface="黑体"/>
                <a:cs typeface="Arial"/>
              </a:rPr>
              <a:t> </a:t>
            </a:r>
            <a:r>
              <a:rPr lang="en-US" altLang="zh-CN" dirty="0">
                <a:solidFill>
                  <a:srgbClr val="000000"/>
                </a:solidFill>
                <a:latin typeface="Times" pitchFamily="2" charset="0"/>
                <a:ea typeface="黑体"/>
                <a:cs typeface="Arial"/>
              </a:rPr>
              <a:t>prefecture-level</a:t>
            </a:r>
            <a:r>
              <a:rPr lang="zh-CN" altLang="en-US" dirty="0">
                <a:solidFill>
                  <a:srgbClr val="000000"/>
                </a:solidFill>
                <a:latin typeface="Times" pitchFamily="2" charset="0"/>
                <a:ea typeface="黑体"/>
                <a:cs typeface="Arial"/>
              </a:rPr>
              <a:t> </a:t>
            </a:r>
            <a:r>
              <a:rPr lang="en-US" altLang="zh-CN" dirty="0">
                <a:solidFill>
                  <a:srgbClr val="000000"/>
                </a:solidFill>
                <a:latin typeface="Times" pitchFamily="2" charset="0"/>
                <a:ea typeface="黑体"/>
                <a:cs typeface="Arial"/>
              </a:rPr>
              <a:t>cities.</a:t>
            </a:r>
          </a:p>
        </p:txBody>
      </p:sp>
      <p:pic>
        <p:nvPicPr>
          <p:cNvPr id="4" name="Picture 3">
            <a:extLst>
              <a:ext uri="{FF2B5EF4-FFF2-40B4-BE49-F238E27FC236}">
                <a16:creationId xmlns:a16="http://schemas.microsoft.com/office/drawing/2014/main" id="{1AB9B587-A38C-6A4E-807D-7C41E345E569}"/>
              </a:ext>
            </a:extLst>
          </p:cNvPr>
          <p:cNvPicPr>
            <a:picLocks noChangeAspect="1"/>
          </p:cNvPicPr>
          <p:nvPr/>
        </p:nvPicPr>
        <p:blipFill>
          <a:blip r:embed="rId3"/>
          <a:stretch>
            <a:fillRect/>
          </a:stretch>
        </p:blipFill>
        <p:spPr>
          <a:xfrm>
            <a:off x="5257800" y="1066800"/>
            <a:ext cx="4083073" cy="1669885"/>
          </a:xfrm>
          <a:prstGeom prst="rect">
            <a:avLst/>
          </a:prstGeom>
        </p:spPr>
      </p:pic>
      <p:pic>
        <p:nvPicPr>
          <p:cNvPr id="5" name="Picture 4">
            <a:extLst>
              <a:ext uri="{FF2B5EF4-FFF2-40B4-BE49-F238E27FC236}">
                <a16:creationId xmlns:a16="http://schemas.microsoft.com/office/drawing/2014/main" id="{1F5C2220-7534-D443-B304-5B72F4C6A3D3}"/>
              </a:ext>
            </a:extLst>
          </p:cNvPr>
          <p:cNvPicPr>
            <a:picLocks noChangeAspect="1"/>
          </p:cNvPicPr>
          <p:nvPr/>
        </p:nvPicPr>
        <p:blipFill rotWithShape="1">
          <a:blip r:embed="rId4">
            <a:extLst>
              <a:ext uri="{28A0092B-C50C-407E-A947-70E740481C1C}">
                <a14:useLocalDpi xmlns:a14="http://schemas.microsoft.com/office/drawing/2010/main"/>
              </a:ext>
            </a:extLst>
          </a:blip>
          <a:srcRect t="80861"/>
          <a:stretch/>
        </p:blipFill>
        <p:spPr>
          <a:xfrm>
            <a:off x="2286000" y="5989675"/>
            <a:ext cx="5595936" cy="732512"/>
          </a:xfrm>
          <a:prstGeom prst="rect">
            <a:avLst/>
          </a:prstGeom>
        </p:spPr>
      </p:pic>
      <p:sp>
        <p:nvSpPr>
          <p:cNvPr id="8" name="Rectangle 7">
            <a:extLst>
              <a:ext uri="{FF2B5EF4-FFF2-40B4-BE49-F238E27FC236}">
                <a16:creationId xmlns:a16="http://schemas.microsoft.com/office/drawing/2014/main" id="{130AE764-5BCC-AF4F-B8BF-03F9DB3C41DF}"/>
              </a:ext>
            </a:extLst>
          </p:cNvPr>
          <p:cNvSpPr/>
          <p:nvPr/>
        </p:nvSpPr>
        <p:spPr>
          <a:xfrm>
            <a:off x="696219" y="3200400"/>
            <a:ext cx="1437381" cy="369332"/>
          </a:xfrm>
          <a:prstGeom prst="rect">
            <a:avLst/>
          </a:prstGeom>
        </p:spPr>
        <p:txBody>
          <a:bodyPr wrap="none">
            <a:spAutoFit/>
          </a:bodyPr>
          <a:lstStyle/>
          <a:p>
            <a:r>
              <a:rPr lang="en-US" altLang="zh-CN" b="1" dirty="0">
                <a:solidFill>
                  <a:srgbClr val="C00000"/>
                </a:solidFill>
                <a:latin typeface="Times" pitchFamily="2" charset="0"/>
                <a:ea typeface="黑体"/>
                <a:cs typeface="Arial"/>
              </a:rPr>
              <a:t>Macro-level:</a:t>
            </a:r>
            <a:endParaRPr lang="en-US" dirty="0">
              <a:solidFill>
                <a:srgbClr val="C00000"/>
              </a:solidFill>
              <a:latin typeface="Times" pitchFamily="2" charset="0"/>
            </a:endParaRPr>
          </a:p>
        </p:txBody>
      </p:sp>
      <p:sp>
        <p:nvSpPr>
          <p:cNvPr id="13" name="Rectangle 12">
            <a:extLst>
              <a:ext uri="{FF2B5EF4-FFF2-40B4-BE49-F238E27FC236}">
                <a16:creationId xmlns:a16="http://schemas.microsoft.com/office/drawing/2014/main" id="{D5634F50-EBF1-8648-8235-C3AC99D85A38}"/>
              </a:ext>
            </a:extLst>
          </p:cNvPr>
          <p:cNvSpPr/>
          <p:nvPr/>
        </p:nvSpPr>
        <p:spPr>
          <a:xfrm>
            <a:off x="696219" y="4583668"/>
            <a:ext cx="1313180" cy="369332"/>
          </a:xfrm>
          <a:prstGeom prst="rect">
            <a:avLst/>
          </a:prstGeom>
        </p:spPr>
        <p:txBody>
          <a:bodyPr wrap="none">
            <a:spAutoFit/>
          </a:bodyPr>
          <a:lstStyle/>
          <a:p>
            <a:r>
              <a:rPr lang="en-US" altLang="zh-CN" b="1" dirty="0" err="1">
                <a:solidFill>
                  <a:srgbClr val="C00000"/>
                </a:solidFill>
                <a:latin typeface="Times" pitchFamily="2" charset="0"/>
                <a:ea typeface="黑体"/>
                <a:cs typeface="Arial"/>
              </a:rPr>
              <a:t>Meso</a:t>
            </a:r>
            <a:r>
              <a:rPr lang="en-US" altLang="zh-CN" b="1" dirty="0">
                <a:solidFill>
                  <a:srgbClr val="C00000"/>
                </a:solidFill>
                <a:latin typeface="Times" pitchFamily="2" charset="0"/>
                <a:ea typeface="黑体"/>
                <a:cs typeface="Arial"/>
              </a:rPr>
              <a:t>-level:</a:t>
            </a:r>
            <a:endParaRPr lang="en-US" dirty="0">
              <a:solidFill>
                <a:srgbClr val="C00000"/>
              </a:solidFill>
              <a:latin typeface="Times" pitchFamily="2" charset="0"/>
            </a:endParaRPr>
          </a:p>
        </p:txBody>
      </p:sp>
      <p:sp>
        <p:nvSpPr>
          <p:cNvPr id="14" name="Rectangle 13">
            <a:extLst>
              <a:ext uri="{FF2B5EF4-FFF2-40B4-BE49-F238E27FC236}">
                <a16:creationId xmlns:a16="http://schemas.microsoft.com/office/drawing/2014/main" id="{AFC72214-26A8-A34B-A038-8F510FD95819}"/>
              </a:ext>
            </a:extLst>
          </p:cNvPr>
          <p:cNvSpPr/>
          <p:nvPr/>
        </p:nvSpPr>
        <p:spPr>
          <a:xfrm>
            <a:off x="696219" y="6107668"/>
            <a:ext cx="1386085" cy="369332"/>
          </a:xfrm>
          <a:prstGeom prst="rect">
            <a:avLst/>
          </a:prstGeom>
        </p:spPr>
        <p:txBody>
          <a:bodyPr wrap="none">
            <a:spAutoFit/>
          </a:bodyPr>
          <a:lstStyle/>
          <a:p>
            <a:r>
              <a:rPr lang="en-US" altLang="zh-CN" b="1" dirty="0">
                <a:solidFill>
                  <a:srgbClr val="C00000"/>
                </a:solidFill>
                <a:latin typeface="Times" pitchFamily="2" charset="0"/>
                <a:ea typeface="黑体"/>
                <a:cs typeface="Arial"/>
              </a:rPr>
              <a:t>Micro-level:</a:t>
            </a:r>
            <a:endParaRPr lang="en-US" dirty="0">
              <a:solidFill>
                <a:srgbClr val="C00000"/>
              </a:solidFill>
              <a:latin typeface="Times" pitchFamily="2" charset="0"/>
            </a:endParaRPr>
          </a:p>
        </p:txBody>
      </p:sp>
      <p:grpSp>
        <p:nvGrpSpPr>
          <p:cNvPr id="3" name="组合 2">
            <a:extLst>
              <a:ext uri="{FF2B5EF4-FFF2-40B4-BE49-F238E27FC236}">
                <a16:creationId xmlns:a16="http://schemas.microsoft.com/office/drawing/2014/main" id="{681F9F38-4A9C-B14E-A089-7789EBB8FB47}"/>
              </a:ext>
            </a:extLst>
          </p:cNvPr>
          <p:cNvGrpSpPr/>
          <p:nvPr/>
        </p:nvGrpSpPr>
        <p:grpSpPr>
          <a:xfrm>
            <a:off x="5257800" y="1840468"/>
            <a:ext cx="4571999" cy="369332"/>
            <a:chOff x="5486400" y="1840468"/>
            <a:chExt cx="4343399" cy="369332"/>
          </a:xfrm>
        </p:grpSpPr>
        <p:sp>
          <p:nvSpPr>
            <p:cNvPr id="9" name="Rectangle 8">
              <a:extLst>
                <a:ext uri="{FF2B5EF4-FFF2-40B4-BE49-F238E27FC236}">
                  <a16:creationId xmlns:a16="http://schemas.microsoft.com/office/drawing/2014/main" id="{7F7FC842-6D58-B249-94D9-95C563AD9915}"/>
                </a:ext>
              </a:extLst>
            </p:cNvPr>
            <p:cNvSpPr/>
            <p:nvPr/>
          </p:nvSpPr>
          <p:spPr>
            <a:xfrm>
              <a:off x="8991109" y="1840468"/>
              <a:ext cx="780983" cy="369332"/>
            </a:xfrm>
            <a:prstGeom prst="rect">
              <a:avLst/>
            </a:prstGeom>
          </p:spPr>
          <p:txBody>
            <a:bodyPr wrap="none">
              <a:spAutoFit/>
            </a:bodyPr>
            <a:lstStyle/>
            <a:p>
              <a:r>
                <a:rPr lang="en-US" altLang="zh-CN" b="1" i="1" dirty="0">
                  <a:solidFill>
                    <a:srgbClr val="C00000"/>
                  </a:solidFill>
                  <a:latin typeface="Times" pitchFamily="2" charset="0"/>
                  <a:ea typeface="黑体"/>
                  <a:cs typeface="Arial"/>
                </a:rPr>
                <a:t>1.45%</a:t>
              </a:r>
              <a:endParaRPr lang="en-US" dirty="0">
                <a:latin typeface="Times" pitchFamily="2" charset="0"/>
              </a:endParaRPr>
            </a:p>
          </p:txBody>
        </p:sp>
        <p:sp>
          <p:nvSpPr>
            <p:cNvPr id="16" name="Rectangle 15">
              <a:extLst>
                <a:ext uri="{FF2B5EF4-FFF2-40B4-BE49-F238E27FC236}">
                  <a16:creationId xmlns:a16="http://schemas.microsoft.com/office/drawing/2014/main" id="{4542D7B3-D69B-854C-BD0F-2DCE91A1BE79}"/>
                </a:ext>
              </a:extLst>
            </p:cNvPr>
            <p:cNvSpPr/>
            <p:nvPr/>
          </p:nvSpPr>
          <p:spPr>
            <a:xfrm>
              <a:off x="5486400" y="1905000"/>
              <a:ext cx="4343399" cy="228600"/>
            </a:xfrm>
            <a:prstGeom prst="rect">
              <a:avLst/>
            </a:prstGeom>
            <a:noFill/>
            <a:ln>
              <a:solidFill>
                <a:srgbClr val="C0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solidFill>
                  <a:srgbClr val="C00000"/>
                </a:solidFill>
                <a:latin typeface="Times" pitchFamily="2" charset="0"/>
              </a:endParaRPr>
            </a:p>
          </p:txBody>
        </p:sp>
      </p:grpSp>
      <p:pic>
        <p:nvPicPr>
          <p:cNvPr id="12" name="Picture 4">
            <a:extLst>
              <a:ext uri="{FF2B5EF4-FFF2-40B4-BE49-F238E27FC236}">
                <a16:creationId xmlns:a16="http://schemas.microsoft.com/office/drawing/2014/main" id="{4A303911-D50F-6840-85FA-296CD2B86DE4}"/>
              </a:ext>
            </a:extLst>
          </p:cNvPr>
          <p:cNvPicPr>
            <a:picLocks noChangeAspect="1"/>
          </p:cNvPicPr>
          <p:nvPr/>
        </p:nvPicPr>
        <p:blipFill rotWithShape="1">
          <a:blip r:embed="rId4">
            <a:extLst>
              <a:ext uri="{28A0092B-C50C-407E-A947-70E740481C1C}">
                <a14:useLocalDpi xmlns:a14="http://schemas.microsoft.com/office/drawing/2010/main"/>
              </a:ext>
            </a:extLst>
          </a:blip>
          <a:srcRect t="25031" b="19222"/>
          <a:stretch/>
        </p:blipFill>
        <p:spPr>
          <a:xfrm>
            <a:off x="2286000" y="3856780"/>
            <a:ext cx="5595936" cy="2133600"/>
          </a:xfrm>
          <a:prstGeom prst="rect">
            <a:avLst/>
          </a:prstGeom>
        </p:spPr>
      </p:pic>
      <p:pic>
        <p:nvPicPr>
          <p:cNvPr id="15" name="Picture 4">
            <a:extLst>
              <a:ext uri="{FF2B5EF4-FFF2-40B4-BE49-F238E27FC236}">
                <a16:creationId xmlns:a16="http://schemas.microsoft.com/office/drawing/2014/main" id="{89053FB0-5267-6E43-A4DF-5E080E86603A}"/>
              </a:ext>
            </a:extLst>
          </p:cNvPr>
          <p:cNvPicPr>
            <a:picLocks noChangeAspect="1"/>
          </p:cNvPicPr>
          <p:nvPr/>
        </p:nvPicPr>
        <p:blipFill rotWithShape="1">
          <a:blip r:embed="rId4">
            <a:extLst>
              <a:ext uri="{28A0092B-C50C-407E-A947-70E740481C1C}">
                <a14:useLocalDpi xmlns:a14="http://schemas.microsoft.com/office/drawing/2010/main"/>
              </a:ext>
            </a:extLst>
          </a:blip>
          <a:srcRect t="-1231" b="74201"/>
          <a:stretch/>
        </p:blipFill>
        <p:spPr>
          <a:xfrm>
            <a:off x="2286000" y="2842171"/>
            <a:ext cx="5595936" cy="1034533"/>
          </a:xfrm>
          <a:prstGeom prst="rect">
            <a:avLst/>
          </a:prstGeom>
        </p:spPr>
      </p:pic>
      <p:sp>
        <p:nvSpPr>
          <p:cNvPr id="11" name="Rectangle 10">
            <a:extLst>
              <a:ext uri="{FF2B5EF4-FFF2-40B4-BE49-F238E27FC236}">
                <a16:creationId xmlns:a16="http://schemas.microsoft.com/office/drawing/2014/main" id="{CFFCF9D7-465C-2448-AE5E-65048AD09D39}"/>
              </a:ext>
            </a:extLst>
          </p:cNvPr>
          <p:cNvSpPr/>
          <p:nvPr/>
        </p:nvSpPr>
        <p:spPr>
          <a:xfrm>
            <a:off x="2306943" y="4290222"/>
            <a:ext cx="5851594" cy="956223"/>
          </a:xfrm>
          <a:prstGeom prst="rect">
            <a:avLst/>
          </a:prstGeom>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Times" pitchFamily="2" charset="0"/>
                <a:ea typeface="Microsoft YaHei" panose="020B0503020204020204" pitchFamily="34" charset="-122"/>
              </a:rPr>
              <a:t>How</a:t>
            </a:r>
            <a:r>
              <a:rPr lang="zh-CN" altLang="en-US" sz="2400" dirty="0">
                <a:latin typeface="Times" pitchFamily="2" charset="0"/>
                <a:ea typeface="Microsoft YaHei" panose="020B0503020204020204" pitchFamily="34" charset="-122"/>
              </a:rPr>
              <a:t> </a:t>
            </a:r>
            <a:r>
              <a:rPr lang="en-US" altLang="zh-CN" sz="2400" dirty="0">
                <a:latin typeface="Times" pitchFamily="2" charset="0"/>
                <a:ea typeface="Microsoft YaHei" panose="020B0503020204020204" pitchFamily="34" charset="-122"/>
              </a:rPr>
              <a:t>does</a:t>
            </a:r>
            <a:r>
              <a:rPr lang="zh-CN" altLang="en-US" sz="2400" dirty="0">
                <a:latin typeface="Times" pitchFamily="2" charset="0"/>
                <a:ea typeface="Microsoft YaHei" panose="020B0503020204020204" pitchFamily="34" charset="-122"/>
              </a:rPr>
              <a:t> </a:t>
            </a:r>
            <a:r>
              <a:rPr lang="en-US" altLang="zh-CN" sz="2400" dirty="0">
                <a:latin typeface="Times" pitchFamily="2" charset="0"/>
                <a:ea typeface="Microsoft YaHei" panose="020B0503020204020204" pitchFamily="34" charset="-122"/>
              </a:rPr>
              <a:t>these</a:t>
            </a:r>
            <a:r>
              <a:rPr lang="zh-CN" altLang="en-US" sz="2400" dirty="0">
                <a:latin typeface="Times" pitchFamily="2" charset="0"/>
                <a:ea typeface="Microsoft YaHei" panose="020B0503020204020204" pitchFamily="34" charset="-122"/>
              </a:rPr>
              <a:t> </a:t>
            </a:r>
            <a:r>
              <a:rPr lang="en-US" altLang="zh-CN" sz="2400" dirty="0">
                <a:latin typeface="Times" pitchFamily="2" charset="0"/>
                <a:ea typeface="Microsoft YaHei" panose="020B0503020204020204" pitchFamily="34" charset="-122"/>
              </a:rPr>
              <a:t>information</a:t>
            </a:r>
            <a:r>
              <a:rPr lang="zh-CN" altLang="en-US" sz="2400" dirty="0">
                <a:latin typeface="Times" pitchFamily="2" charset="0"/>
                <a:ea typeface="Microsoft YaHei" panose="020B0503020204020204" pitchFamily="34" charset="-122"/>
              </a:rPr>
              <a:t> </a:t>
            </a:r>
            <a:r>
              <a:rPr lang="en-US" altLang="zh-CN" sz="2400" dirty="0">
                <a:latin typeface="Times" pitchFamily="2" charset="0"/>
                <a:ea typeface="Microsoft YaHei" panose="020B0503020204020204" pitchFamily="34" charset="-122"/>
              </a:rPr>
              <a:t>reveal</a:t>
            </a:r>
            <a:r>
              <a:rPr lang="zh-CN" altLang="en-US" sz="2400" dirty="0">
                <a:latin typeface="Times" pitchFamily="2" charset="0"/>
                <a:ea typeface="Microsoft YaHei" panose="020B0503020204020204" pitchFamily="34" charset="-122"/>
              </a:rPr>
              <a:t> </a:t>
            </a:r>
            <a:endParaRPr lang="en-US" altLang="zh-CN" sz="2400" dirty="0">
              <a:latin typeface="Times" pitchFamily="2" charset="0"/>
              <a:ea typeface="Microsoft YaHei" panose="020B0503020204020204" pitchFamily="34" charset="-122"/>
            </a:endParaRPr>
          </a:p>
          <a:p>
            <a:pPr algn="ctr"/>
            <a:r>
              <a:rPr lang="en-US" altLang="zh-CN" sz="2400" dirty="0">
                <a:latin typeface="Times" pitchFamily="2" charset="0"/>
                <a:ea typeface="Microsoft YaHei" panose="020B0503020204020204" pitchFamily="34" charset="-122"/>
              </a:rPr>
              <a:t>electricity-theft</a:t>
            </a:r>
            <a:r>
              <a:rPr lang="zh-CN" altLang="en-US" sz="2400" dirty="0">
                <a:latin typeface="Times" pitchFamily="2" charset="0"/>
                <a:ea typeface="Microsoft YaHei" panose="020B0503020204020204" pitchFamily="34" charset="-122"/>
              </a:rPr>
              <a:t> </a:t>
            </a:r>
            <a:r>
              <a:rPr lang="en-US" altLang="zh-CN" sz="2400" dirty="0">
                <a:latin typeface="Times" pitchFamily="2" charset="0"/>
                <a:ea typeface="Microsoft YaHei" panose="020B0503020204020204" pitchFamily="34" charset="-122"/>
              </a:rPr>
              <a:t>behaviors</a:t>
            </a:r>
            <a:r>
              <a:rPr lang="zh-CN" altLang="en-US" sz="2400" dirty="0">
                <a:latin typeface="Times" pitchFamily="2" charset="0"/>
                <a:ea typeface="Microsoft YaHei" panose="020B0503020204020204" pitchFamily="34" charset="-122"/>
              </a:rPr>
              <a:t> </a:t>
            </a:r>
            <a:r>
              <a:rPr lang="en-US" altLang="zh-CN" sz="2400" dirty="0">
                <a:latin typeface="Times" pitchFamily="2" charset="0"/>
                <a:ea typeface="Microsoft YaHei" panose="020B0503020204020204" pitchFamily="34" charset="-122"/>
              </a:rPr>
              <a:t>together?</a:t>
            </a:r>
            <a:endParaRPr lang="en-US" sz="2400" dirty="0">
              <a:latin typeface="Times" pitchFamily="2" charset="0"/>
              <a:ea typeface="Microsoft YaHei" panose="020B0503020204020204" pitchFamily="34" charset="-122"/>
            </a:endParaRPr>
          </a:p>
        </p:txBody>
      </p:sp>
    </p:spTree>
    <p:extLst>
      <p:ext uri="{BB962C8B-B14F-4D97-AF65-F5344CB8AC3E}">
        <p14:creationId xmlns:p14="http://schemas.microsoft.com/office/powerpoint/2010/main" val="2332974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0">
                                            <p:txEl>
                                              <p:pRg st="1" end="1"/>
                                            </p:txEl>
                                          </p:spTgt>
                                        </p:tgtEl>
                                        <p:attrNameLst>
                                          <p:attrName>style.visibility</p:attrName>
                                        </p:attrNameLst>
                                      </p:cBhvr>
                                      <p:to>
                                        <p:strVal val="visible"/>
                                      </p:to>
                                    </p:set>
                                    <p:animEffect transition="in" filter="dissolve">
                                      <p:cBhvr>
                                        <p:cTn id="7" dur="500"/>
                                        <p:tgtEl>
                                          <p:spTgt spid="90">
                                            <p:txEl>
                                              <p:pRg st="1" end="1"/>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300"/>
                                        <p:tgtEl>
                                          <p:spTgt spid="5"/>
                                        </p:tgtEl>
                                        <p:attrNameLst>
                                          <p:attrName>ppt_y</p:attrName>
                                        </p:attrNameLst>
                                      </p:cBhvr>
                                      <p:tavLst>
                                        <p:tav tm="0">
                                          <p:val>
                                            <p:strVal val="#ppt_y+#ppt_h*1.125000"/>
                                          </p:val>
                                        </p:tav>
                                        <p:tav tm="100000">
                                          <p:val>
                                            <p:strVal val="#ppt_y"/>
                                          </p:val>
                                        </p:tav>
                                      </p:tavLst>
                                    </p:anim>
                                    <p:animEffect transition="in" filter="wipe(up)">
                                      <p:cBhvr>
                                        <p:cTn id="11" dur="3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90">
                                            <p:txEl>
                                              <p:pRg st="2" end="2"/>
                                            </p:txEl>
                                          </p:spTgt>
                                        </p:tgtEl>
                                        <p:attrNameLst>
                                          <p:attrName>style.visibility</p:attrName>
                                        </p:attrNameLst>
                                      </p:cBhvr>
                                      <p:to>
                                        <p:strVal val="visible"/>
                                      </p:to>
                                    </p:set>
                                    <p:animEffect transition="in" filter="dissolve">
                                      <p:cBhvr>
                                        <p:cTn id="16" dur="500"/>
                                        <p:tgtEl>
                                          <p:spTgt spid="90">
                                            <p:txEl>
                                              <p:pRg st="2" end="2"/>
                                            </p:txEl>
                                          </p:spTgt>
                                        </p:tgtEl>
                                      </p:cBhvr>
                                    </p:animEffect>
                                  </p:childTnLst>
                                </p:cTn>
                              </p:par>
                              <p:par>
                                <p:cTn id="17" presetID="1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300"/>
                                        <p:tgtEl>
                                          <p:spTgt spid="12"/>
                                        </p:tgtEl>
                                        <p:attrNameLst>
                                          <p:attrName>ppt_y</p:attrName>
                                        </p:attrNameLst>
                                      </p:cBhvr>
                                      <p:tavLst>
                                        <p:tav tm="0">
                                          <p:val>
                                            <p:strVal val="#ppt_y+#ppt_h*1.125000"/>
                                          </p:val>
                                        </p:tav>
                                        <p:tav tm="100000">
                                          <p:val>
                                            <p:strVal val="#ppt_y"/>
                                          </p:val>
                                        </p:tav>
                                      </p:tavLst>
                                    </p:anim>
                                    <p:animEffect transition="in" filter="wipe(up)">
                                      <p:cBhvr>
                                        <p:cTn id="20" dur="3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90">
                                            <p:txEl>
                                              <p:pRg st="3" end="3"/>
                                            </p:txEl>
                                          </p:spTgt>
                                        </p:tgtEl>
                                        <p:attrNameLst>
                                          <p:attrName>style.visibility</p:attrName>
                                        </p:attrNameLst>
                                      </p:cBhvr>
                                      <p:to>
                                        <p:strVal val="visible"/>
                                      </p:to>
                                    </p:set>
                                    <p:animEffect transition="in" filter="dissolve">
                                      <p:cBhvr>
                                        <p:cTn id="25" dur="500"/>
                                        <p:tgtEl>
                                          <p:spTgt spid="90">
                                            <p:txEl>
                                              <p:pRg st="3" end="3"/>
                                            </p:txEl>
                                          </p:spTgt>
                                        </p:tgtEl>
                                      </p:cBhvr>
                                    </p:animEffect>
                                  </p:childTnLst>
                                </p:cTn>
                              </p:par>
                              <p:par>
                                <p:cTn id="26" presetID="12" presetClass="entr" presetSubtype="4"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300"/>
                                        <p:tgtEl>
                                          <p:spTgt spid="15"/>
                                        </p:tgtEl>
                                        <p:attrNameLst>
                                          <p:attrName>ppt_y</p:attrName>
                                        </p:attrNameLst>
                                      </p:cBhvr>
                                      <p:tavLst>
                                        <p:tav tm="0">
                                          <p:val>
                                            <p:strVal val="#ppt_y+#ppt_h*1.125000"/>
                                          </p:val>
                                        </p:tav>
                                        <p:tav tm="100000">
                                          <p:val>
                                            <p:strVal val="#ppt_y"/>
                                          </p:val>
                                        </p:tav>
                                      </p:tavLst>
                                    </p:anim>
                                    <p:animEffect transition="in" filter="wipe(up)">
                                      <p:cBhvr>
                                        <p:cTn id="29" dur="3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dissolv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dissolv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1"/>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dissolve">
                                      <p:cBhvr>
                                        <p:cTn id="50" dur="500"/>
                                        <p:tgtEl>
                                          <p:spTgt spid="8"/>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dissolve">
                                      <p:cBhvr>
                                        <p:cTn id="53" dur="500"/>
                                        <p:tgtEl>
                                          <p:spTgt spid="13"/>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dissolve">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1" grpId="0" animBg="1"/>
      <p:bldP spid="11"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b="1" dirty="0">
                <a:solidFill>
                  <a:srgbClr val="000000"/>
                </a:solidFill>
                <a:latin typeface="Times" pitchFamily="2" charset="0"/>
                <a:ea typeface="黑体"/>
                <a:cs typeface="Arial" panose="020B0604020202020204" pitchFamily="34" charset="0"/>
              </a:rPr>
              <a:t>Observation in Micro-Level</a:t>
            </a:r>
            <a:r>
              <a:rPr lang="zh-CN" altLang="en-US" sz="3200" b="1" dirty="0">
                <a:solidFill>
                  <a:srgbClr val="000000"/>
                </a:solidFill>
                <a:latin typeface="Times" pitchFamily="2" charset="0"/>
                <a:ea typeface="黑体"/>
                <a:cs typeface="Arial" panose="020B0604020202020204" pitchFamily="34" charset="0"/>
              </a:rPr>
              <a:t> </a:t>
            </a:r>
            <a:r>
              <a:rPr lang="en-US" altLang="zh-CN" sz="3200" b="1" dirty="0">
                <a:solidFill>
                  <a:srgbClr val="000000"/>
                </a:solidFill>
                <a:latin typeface="Times" pitchFamily="2" charset="0"/>
                <a:ea typeface="黑体"/>
                <a:cs typeface="Arial" panose="020B0604020202020204" pitchFamily="34" charset="0"/>
              </a:rPr>
              <a:t>(User)</a:t>
            </a:r>
            <a:endParaRPr lang="en-US" sz="3200" dirty="0">
              <a:latin typeface="Times" pitchFamily="2" charset="0"/>
              <a:cs typeface="Arial" panose="020B0604020202020204" pitchFamily="34" charset="0"/>
            </a:endParaRPr>
          </a:p>
        </p:txBody>
      </p:sp>
      <p:pic>
        <p:nvPicPr>
          <p:cNvPr id="9" name="Picture 8">
            <a:extLst>
              <a:ext uri="{FF2B5EF4-FFF2-40B4-BE49-F238E27FC236}">
                <a16:creationId xmlns:a16="http://schemas.microsoft.com/office/drawing/2014/main" id="{57A03CBE-F556-C446-B1AB-076C3E39CE1B}"/>
              </a:ext>
            </a:extLst>
          </p:cNvPr>
          <p:cNvPicPr>
            <a:picLocks noChangeAspect="1"/>
          </p:cNvPicPr>
          <p:nvPr/>
        </p:nvPicPr>
        <p:blipFill rotWithShape="1">
          <a:blip r:embed="rId3">
            <a:extLst>
              <a:ext uri="{28A0092B-C50C-407E-A947-70E740481C1C}">
                <a14:useLocalDpi xmlns:a14="http://schemas.microsoft.com/office/drawing/2010/main"/>
              </a:ext>
            </a:extLst>
          </a:blip>
          <a:srcRect b="61424"/>
          <a:stretch/>
        </p:blipFill>
        <p:spPr>
          <a:xfrm>
            <a:off x="1913499" y="1061102"/>
            <a:ext cx="6079001" cy="1914251"/>
          </a:xfrm>
          <a:prstGeom prst="rect">
            <a:avLst/>
          </a:prstGeom>
        </p:spPr>
      </p:pic>
      <p:cxnSp>
        <p:nvCxnSpPr>
          <p:cNvPr id="4" name="Straight Arrow Connector 3">
            <a:extLst>
              <a:ext uri="{FF2B5EF4-FFF2-40B4-BE49-F238E27FC236}">
                <a16:creationId xmlns:a16="http://schemas.microsoft.com/office/drawing/2014/main" id="{53624102-25A9-F94B-97F7-26C8917694E5}"/>
              </a:ext>
            </a:extLst>
          </p:cNvPr>
          <p:cNvCxnSpPr>
            <a:cxnSpLocks/>
          </p:cNvCxnSpPr>
          <p:nvPr/>
        </p:nvCxnSpPr>
        <p:spPr>
          <a:xfrm flipH="1">
            <a:off x="4724400" y="1256228"/>
            <a:ext cx="609600" cy="533400"/>
          </a:xfrm>
          <a:prstGeom prst="straightConnector1">
            <a:avLst/>
          </a:prstGeom>
          <a:ln w="44450" cmpd="sng">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73F1059-E672-614F-9D37-0A0B185DC29D}"/>
              </a:ext>
            </a:extLst>
          </p:cNvPr>
          <p:cNvSpPr/>
          <p:nvPr/>
        </p:nvSpPr>
        <p:spPr>
          <a:xfrm>
            <a:off x="5334000" y="990600"/>
            <a:ext cx="2595582" cy="369332"/>
          </a:xfrm>
          <a:prstGeom prst="rect">
            <a:avLst/>
          </a:prstGeom>
        </p:spPr>
        <p:txBody>
          <a:bodyPr wrap="none">
            <a:spAutoFit/>
          </a:bodyPr>
          <a:lstStyle/>
          <a:p>
            <a:r>
              <a:rPr kumimoji="1" lang="en-US" altLang="zh-CN" dirty="0">
                <a:solidFill>
                  <a:srgbClr val="000000"/>
                </a:solidFill>
                <a:latin typeface="Times" pitchFamily="2" charset="0"/>
                <a:cs typeface="Arial" panose="020B0604020202020204" pitchFamily="34" charset="0"/>
              </a:rPr>
              <a:t>when</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the</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thief</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was</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caught</a:t>
            </a:r>
            <a:endParaRPr lang="zh-CN" altLang="en-US" dirty="0">
              <a:latin typeface="Times" pitchFamily="2" charset="0"/>
            </a:endParaRPr>
          </a:p>
        </p:txBody>
      </p:sp>
      <p:pic>
        <p:nvPicPr>
          <p:cNvPr id="13" name="Picture 8">
            <a:extLst>
              <a:ext uri="{FF2B5EF4-FFF2-40B4-BE49-F238E27FC236}">
                <a16:creationId xmlns:a16="http://schemas.microsoft.com/office/drawing/2014/main" id="{B24956FA-FB4C-4646-B73D-AC817D5F7041}"/>
              </a:ext>
            </a:extLst>
          </p:cNvPr>
          <p:cNvPicPr>
            <a:picLocks noChangeAspect="1"/>
          </p:cNvPicPr>
          <p:nvPr/>
        </p:nvPicPr>
        <p:blipFill rotWithShape="1">
          <a:blip r:embed="rId3">
            <a:extLst>
              <a:ext uri="{28A0092B-C50C-407E-A947-70E740481C1C}">
                <a14:useLocalDpi xmlns:a14="http://schemas.microsoft.com/office/drawing/2010/main"/>
              </a:ext>
            </a:extLst>
          </a:blip>
          <a:srcRect t="37823" r="47353"/>
          <a:stretch/>
        </p:blipFill>
        <p:spPr>
          <a:xfrm>
            <a:off x="1913499" y="2937946"/>
            <a:ext cx="3200400" cy="3085407"/>
          </a:xfrm>
          <a:prstGeom prst="rect">
            <a:avLst/>
          </a:prstGeom>
        </p:spPr>
      </p:pic>
      <p:pic>
        <p:nvPicPr>
          <p:cNvPr id="14" name="Picture 8">
            <a:extLst>
              <a:ext uri="{FF2B5EF4-FFF2-40B4-BE49-F238E27FC236}">
                <a16:creationId xmlns:a16="http://schemas.microsoft.com/office/drawing/2014/main" id="{4117E45C-9499-9040-BFCA-CE0F310FB8B8}"/>
              </a:ext>
            </a:extLst>
          </p:cNvPr>
          <p:cNvPicPr>
            <a:picLocks noChangeAspect="1"/>
          </p:cNvPicPr>
          <p:nvPr/>
        </p:nvPicPr>
        <p:blipFill rotWithShape="1">
          <a:blip r:embed="rId3">
            <a:extLst>
              <a:ext uri="{28A0092B-C50C-407E-A947-70E740481C1C}">
                <a14:useLocalDpi xmlns:a14="http://schemas.microsoft.com/office/drawing/2010/main"/>
              </a:ext>
            </a:extLst>
          </a:blip>
          <a:srcRect l="51253" t="38576"/>
          <a:stretch/>
        </p:blipFill>
        <p:spPr>
          <a:xfrm>
            <a:off x="5029200" y="2975353"/>
            <a:ext cx="2963300" cy="3048000"/>
          </a:xfrm>
          <a:prstGeom prst="rect">
            <a:avLst/>
          </a:prstGeom>
        </p:spPr>
      </p:pic>
      <p:cxnSp>
        <p:nvCxnSpPr>
          <p:cNvPr id="16" name="Straight Arrow Connector 3">
            <a:extLst>
              <a:ext uri="{FF2B5EF4-FFF2-40B4-BE49-F238E27FC236}">
                <a16:creationId xmlns:a16="http://schemas.microsoft.com/office/drawing/2014/main" id="{CDA746F5-58C6-FE47-8AC3-E1E3D32B97E1}"/>
              </a:ext>
            </a:extLst>
          </p:cNvPr>
          <p:cNvCxnSpPr>
            <a:cxnSpLocks/>
          </p:cNvCxnSpPr>
          <p:nvPr/>
        </p:nvCxnSpPr>
        <p:spPr>
          <a:xfrm flipV="1">
            <a:off x="5047129" y="1789628"/>
            <a:ext cx="0" cy="228600"/>
          </a:xfrm>
          <a:prstGeom prst="straightConnector1">
            <a:avLst/>
          </a:prstGeom>
          <a:ln w="44450" cmpd="sng">
            <a:solidFill>
              <a:srgbClr val="C00000"/>
            </a:solidFill>
            <a:tailEnd type="triangle" w="sm" len="med"/>
          </a:ln>
        </p:spPr>
        <p:style>
          <a:lnRef idx="1">
            <a:schemeClr val="accent1"/>
          </a:lnRef>
          <a:fillRef idx="0">
            <a:schemeClr val="accent1"/>
          </a:fillRef>
          <a:effectRef idx="0">
            <a:schemeClr val="accent1"/>
          </a:effectRef>
          <a:fontRef idx="minor">
            <a:schemeClr val="tx1"/>
          </a:fontRef>
        </p:style>
      </p:cxnSp>
      <p:sp>
        <p:nvSpPr>
          <p:cNvPr id="21" name="Rectangle 15">
            <a:extLst>
              <a:ext uri="{FF2B5EF4-FFF2-40B4-BE49-F238E27FC236}">
                <a16:creationId xmlns:a16="http://schemas.microsoft.com/office/drawing/2014/main" id="{C4760AFD-1540-A544-9530-ADA49EBAB406}"/>
              </a:ext>
            </a:extLst>
          </p:cNvPr>
          <p:cNvSpPr/>
          <p:nvPr/>
        </p:nvSpPr>
        <p:spPr>
          <a:xfrm>
            <a:off x="2209799" y="1070353"/>
            <a:ext cx="2362201" cy="426384"/>
          </a:xfrm>
          <a:prstGeom prst="rect">
            <a:avLst/>
          </a:prstGeom>
          <a:noFill/>
          <a:ln>
            <a:solidFill>
              <a:srgbClr val="C0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solidFill>
                <a:srgbClr val="C00000"/>
              </a:solidFill>
              <a:latin typeface="Times" pitchFamily="2" charset="0"/>
            </a:endParaRPr>
          </a:p>
        </p:txBody>
      </p:sp>
      <p:cxnSp>
        <p:nvCxnSpPr>
          <p:cNvPr id="23" name="直线连接符 22">
            <a:extLst>
              <a:ext uri="{FF2B5EF4-FFF2-40B4-BE49-F238E27FC236}">
                <a16:creationId xmlns:a16="http://schemas.microsoft.com/office/drawing/2014/main" id="{4064DB9C-392F-E740-8692-E818F1A69214}"/>
              </a:ext>
            </a:extLst>
          </p:cNvPr>
          <p:cNvCxnSpPr>
            <a:cxnSpLocks/>
            <a:stCxn id="21" idx="1"/>
          </p:cNvCxnSpPr>
          <p:nvPr/>
        </p:nvCxnSpPr>
        <p:spPr>
          <a:xfrm flipH="1">
            <a:off x="1938529" y="1283545"/>
            <a:ext cx="271270" cy="2286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8A48731A-2B46-E845-8AA6-12D1948783BD}"/>
              </a:ext>
            </a:extLst>
          </p:cNvPr>
          <p:cNvGrpSpPr/>
          <p:nvPr/>
        </p:nvGrpSpPr>
        <p:grpSpPr>
          <a:xfrm>
            <a:off x="80448" y="1081190"/>
            <a:ext cx="1833051" cy="1436963"/>
            <a:chOff x="80448" y="1215646"/>
            <a:chExt cx="1833051" cy="1436963"/>
          </a:xfrm>
        </p:grpSpPr>
        <p:sp>
          <p:nvSpPr>
            <p:cNvPr id="22" name="Rectangle 15">
              <a:extLst>
                <a:ext uri="{FF2B5EF4-FFF2-40B4-BE49-F238E27FC236}">
                  <a16:creationId xmlns:a16="http://schemas.microsoft.com/office/drawing/2014/main" id="{F2CE4B21-2AEF-B541-858A-513E0ECE73CC}"/>
                </a:ext>
              </a:extLst>
            </p:cNvPr>
            <p:cNvSpPr/>
            <p:nvPr/>
          </p:nvSpPr>
          <p:spPr>
            <a:xfrm>
              <a:off x="80448" y="1215646"/>
              <a:ext cx="1833051" cy="1436963"/>
            </a:xfrm>
            <a:prstGeom prst="rect">
              <a:avLst/>
            </a:prstGeom>
            <a:noFill/>
            <a:ln>
              <a:solidFill>
                <a:srgbClr val="C0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solidFill>
                  <a:srgbClr val="C00000"/>
                </a:solidFill>
                <a:latin typeface="Times" pitchFamily="2" charset="0"/>
              </a:endParaRPr>
            </a:p>
          </p:txBody>
        </p:sp>
        <p:sp>
          <p:nvSpPr>
            <p:cNvPr id="24" name="文本框 23">
              <a:extLst>
                <a:ext uri="{FF2B5EF4-FFF2-40B4-BE49-F238E27FC236}">
                  <a16:creationId xmlns:a16="http://schemas.microsoft.com/office/drawing/2014/main" id="{34C3FB77-1241-2C4B-9BA0-4D59013EC53B}"/>
                </a:ext>
              </a:extLst>
            </p:cNvPr>
            <p:cNvSpPr txBox="1"/>
            <p:nvPr/>
          </p:nvSpPr>
          <p:spPr>
            <a:xfrm>
              <a:off x="152400" y="1258669"/>
              <a:ext cx="1736069" cy="1323439"/>
            </a:xfrm>
            <a:prstGeom prst="rect">
              <a:avLst/>
            </a:prstGeom>
            <a:noFill/>
          </p:spPr>
          <p:txBody>
            <a:bodyPr wrap="square" rtlCol="0">
              <a:spAutoFit/>
            </a:bodyPr>
            <a:lstStyle/>
            <a:p>
              <a:r>
                <a:rPr kumimoji="1" lang="en-US" altLang="zh-CN" sz="1600" dirty="0">
                  <a:solidFill>
                    <a:srgbClr val="C00000"/>
                  </a:solidFill>
                  <a:latin typeface="Times" pitchFamily="2" charset="0"/>
                </a:rPr>
                <a:t>Different</a:t>
              </a:r>
              <a:r>
                <a:rPr kumimoji="1" lang="zh-CN" altLang="en-US" sz="1600" dirty="0">
                  <a:solidFill>
                    <a:srgbClr val="C00000"/>
                  </a:solidFill>
                  <a:latin typeface="Times" pitchFamily="2" charset="0"/>
                </a:rPr>
                <a:t> </a:t>
              </a:r>
              <a:r>
                <a:rPr kumimoji="1" lang="en-US" altLang="zh-CN" sz="1600" dirty="0">
                  <a:solidFill>
                    <a:srgbClr val="C00000"/>
                  </a:solidFill>
                  <a:latin typeface="Times" pitchFamily="2" charset="0"/>
                </a:rPr>
                <a:t>pricing</a:t>
              </a:r>
              <a:r>
                <a:rPr kumimoji="1" lang="zh-CN" altLang="en-US" sz="1600" dirty="0">
                  <a:solidFill>
                    <a:srgbClr val="C00000"/>
                  </a:solidFill>
                  <a:latin typeface="Times" pitchFamily="2" charset="0"/>
                </a:rPr>
                <a:t> </a:t>
              </a:r>
              <a:r>
                <a:rPr kumimoji="1" lang="en-US" altLang="zh-CN" sz="1600" dirty="0">
                  <a:solidFill>
                    <a:srgbClr val="C00000"/>
                  </a:solidFill>
                  <a:latin typeface="Times" pitchFamily="2" charset="0"/>
                </a:rPr>
                <a:t>electricity</a:t>
              </a:r>
              <a:r>
                <a:rPr kumimoji="1" lang="zh-CN" altLang="en-US" sz="1600" dirty="0">
                  <a:solidFill>
                    <a:srgbClr val="C00000"/>
                  </a:solidFill>
                  <a:latin typeface="Times" pitchFamily="2" charset="0"/>
                </a:rPr>
                <a:t> </a:t>
              </a:r>
              <a:r>
                <a:rPr kumimoji="1" lang="en-US" altLang="zh-CN" sz="1600" dirty="0">
                  <a:latin typeface="Times" pitchFamily="2" charset="0"/>
                </a:rPr>
                <a:t>(wiki:</a:t>
              </a:r>
              <a:r>
                <a:rPr kumimoji="1" lang="zh-CN" altLang="en-US" sz="1600" dirty="0">
                  <a:latin typeface="Times" pitchFamily="2" charset="0"/>
                </a:rPr>
                <a:t> </a:t>
              </a:r>
              <a:r>
                <a:rPr kumimoji="1" lang="en-US" altLang="zh-CN" sz="1600" dirty="0">
                  <a:latin typeface="Times" pitchFamily="2" charset="0"/>
                </a:rPr>
                <a:t>https://</a:t>
              </a:r>
              <a:r>
                <a:rPr kumimoji="1" lang="en-US" altLang="zh-CN" sz="1600" dirty="0" err="1">
                  <a:latin typeface="Times" pitchFamily="2" charset="0"/>
                </a:rPr>
                <a:t>en.wikipedia.org</a:t>
              </a:r>
              <a:r>
                <a:rPr kumimoji="1" lang="en-US" altLang="zh-CN" sz="1600" dirty="0">
                  <a:latin typeface="Times" pitchFamily="2" charset="0"/>
                </a:rPr>
                <a:t>/wiki/</a:t>
              </a:r>
              <a:r>
                <a:rPr kumimoji="1" lang="en-US" altLang="zh-CN" sz="1600" dirty="0" err="1">
                  <a:latin typeface="Times" pitchFamily="2" charset="0"/>
                </a:rPr>
                <a:t>Electricity_pricing</a:t>
              </a:r>
              <a:r>
                <a:rPr kumimoji="1" lang="en-US" altLang="zh-CN" sz="1600" dirty="0">
                  <a:latin typeface="Times" pitchFamily="2" charset="0"/>
                </a:rPr>
                <a:t>)</a:t>
              </a:r>
              <a:endParaRPr kumimoji="1" lang="zh-CN" altLang="en-US" sz="1600" dirty="0">
                <a:latin typeface="Times" pitchFamily="2" charset="0"/>
              </a:endParaRPr>
            </a:p>
          </p:txBody>
        </p:sp>
      </p:grpSp>
      <p:cxnSp>
        <p:nvCxnSpPr>
          <p:cNvPr id="29" name="直线连接符 28">
            <a:extLst>
              <a:ext uri="{FF2B5EF4-FFF2-40B4-BE49-F238E27FC236}">
                <a16:creationId xmlns:a16="http://schemas.microsoft.com/office/drawing/2014/main" id="{547F1577-EA26-1347-8A52-0BEE459E8264}"/>
              </a:ext>
            </a:extLst>
          </p:cNvPr>
          <p:cNvCxnSpPr>
            <a:cxnSpLocks/>
          </p:cNvCxnSpPr>
          <p:nvPr/>
        </p:nvCxnSpPr>
        <p:spPr>
          <a:xfrm>
            <a:off x="3569378" y="3584953"/>
            <a:ext cx="0" cy="160020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10AEE1B6-434B-0040-B076-260DE70DF344}"/>
              </a:ext>
            </a:extLst>
          </p:cNvPr>
          <p:cNvSpPr txBox="1"/>
          <p:nvPr/>
        </p:nvSpPr>
        <p:spPr>
          <a:xfrm>
            <a:off x="3794223" y="3741182"/>
            <a:ext cx="777777" cy="523220"/>
          </a:xfrm>
          <a:prstGeom prst="rect">
            <a:avLst/>
          </a:prstGeom>
          <a:noFill/>
        </p:spPr>
        <p:txBody>
          <a:bodyPr wrap="none" rtlCol="0">
            <a:spAutoFit/>
          </a:bodyPr>
          <a:lstStyle/>
          <a:p>
            <a:pPr algn="ctr"/>
            <a:r>
              <a:rPr kumimoji="1" lang="en-US" altLang="zh-CN" sz="1400" dirty="0">
                <a:solidFill>
                  <a:srgbClr val="C00000"/>
                </a:solidFill>
                <a:latin typeface="Times" pitchFamily="2" charset="0"/>
              </a:rPr>
              <a:t>Normal</a:t>
            </a:r>
            <a:r>
              <a:rPr kumimoji="1" lang="zh-CN" altLang="en-US" sz="1400" dirty="0">
                <a:solidFill>
                  <a:srgbClr val="C00000"/>
                </a:solidFill>
                <a:latin typeface="Times" pitchFamily="2" charset="0"/>
              </a:rPr>
              <a:t> </a:t>
            </a:r>
            <a:endParaRPr kumimoji="1" lang="en-US" altLang="zh-CN" sz="1400" dirty="0">
              <a:solidFill>
                <a:srgbClr val="C00000"/>
              </a:solidFill>
              <a:latin typeface="Times" pitchFamily="2" charset="0"/>
            </a:endParaRPr>
          </a:p>
          <a:p>
            <a:pPr algn="ctr"/>
            <a:r>
              <a:rPr kumimoji="1" lang="en-US" altLang="zh-CN" sz="1400" dirty="0">
                <a:solidFill>
                  <a:srgbClr val="C00000"/>
                </a:solidFill>
                <a:latin typeface="Times" pitchFamily="2" charset="0"/>
              </a:rPr>
              <a:t>users</a:t>
            </a:r>
            <a:endParaRPr kumimoji="1" lang="zh-CN" altLang="en-US" sz="1400" dirty="0">
              <a:solidFill>
                <a:srgbClr val="C00000"/>
              </a:solidFill>
              <a:latin typeface="Times" pitchFamily="2" charset="0"/>
            </a:endParaRPr>
          </a:p>
        </p:txBody>
      </p:sp>
      <p:sp>
        <p:nvSpPr>
          <p:cNvPr id="35" name="文本框 34">
            <a:extLst>
              <a:ext uri="{FF2B5EF4-FFF2-40B4-BE49-F238E27FC236}">
                <a16:creationId xmlns:a16="http://schemas.microsoft.com/office/drawing/2014/main" id="{E1F4D5EF-180C-534D-9C0D-95F1DAC97FBB}"/>
              </a:ext>
            </a:extLst>
          </p:cNvPr>
          <p:cNvSpPr txBox="1"/>
          <p:nvPr/>
        </p:nvSpPr>
        <p:spPr>
          <a:xfrm>
            <a:off x="2551203" y="3741182"/>
            <a:ext cx="753732" cy="307777"/>
          </a:xfrm>
          <a:prstGeom prst="rect">
            <a:avLst/>
          </a:prstGeom>
          <a:noFill/>
        </p:spPr>
        <p:txBody>
          <a:bodyPr wrap="none" rtlCol="0">
            <a:spAutoFit/>
          </a:bodyPr>
          <a:lstStyle/>
          <a:p>
            <a:pPr algn="ctr"/>
            <a:r>
              <a:rPr kumimoji="1" lang="en-US" altLang="zh-CN" sz="1400" dirty="0">
                <a:solidFill>
                  <a:srgbClr val="C00000"/>
                </a:solidFill>
                <a:latin typeface="Times" pitchFamily="2" charset="0"/>
              </a:rPr>
              <a:t>Thieves</a:t>
            </a:r>
            <a:endParaRPr kumimoji="1" lang="zh-CN" altLang="en-US" sz="1400" dirty="0">
              <a:solidFill>
                <a:srgbClr val="C00000"/>
              </a:solidFill>
              <a:latin typeface="Times" pitchFamily="2" charset="0"/>
            </a:endParaRPr>
          </a:p>
        </p:txBody>
      </p:sp>
      <p:grpSp>
        <p:nvGrpSpPr>
          <p:cNvPr id="44" name="组合 43">
            <a:extLst>
              <a:ext uri="{FF2B5EF4-FFF2-40B4-BE49-F238E27FC236}">
                <a16:creationId xmlns:a16="http://schemas.microsoft.com/office/drawing/2014/main" id="{97305EBC-F40E-E84B-8578-8B8A60DF1C0E}"/>
              </a:ext>
            </a:extLst>
          </p:cNvPr>
          <p:cNvGrpSpPr/>
          <p:nvPr/>
        </p:nvGrpSpPr>
        <p:grpSpPr>
          <a:xfrm>
            <a:off x="0" y="3556817"/>
            <a:ext cx="2326359" cy="2237935"/>
            <a:chOff x="76200" y="1215645"/>
            <a:chExt cx="1837299" cy="2554824"/>
          </a:xfrm>
        </p:grpSpPr>
        <p:sp>
          <p:nvSpPr>
            <p:cNvPr id="45" name="Rectangle 15">
              <a:extLst>
                <a:ext uri="{FF2B5EF4-FFF2-40B4-BE49-F238E27FC236}">
                  <a16:creationId xmlns:a16="http://schemas.microsoft.com/office/drawing/2014/main" id="{9C880677-FAD6-3A48-9927-D3A18E2BADF4}"/>
                </a:ext>
              </a:extLst>
            </p:cNvPr>
            <p:cNvSpPr/>
            <p:nvPr/>
          </p:nvSpPr>
          <p:spPr>
            <a:xfrm>
              <a:off x="80448" y="1215645"/>
              <a:ext cx="1833051" cy="2554824"/>
            </a:xfrm>
            <a:prstGeom prst="rect">
              <a:avLst/>
            </a:prstGeom>
            <a:solidFill>
              <a:schemeClr val="bg1"/>
            </a:solidFill>
            <a:ln>
              <a:solidFill>
                <a:srgbClr val="C0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solidFill>
                  <a:srgbClr val="C00000"/>
                </a:solidFill>
                <a:latin typeface="Times" pitchFamily="2" charset="0"/>
              </a:endParaRPr>
            </a:p>
          </p:txBody>
        </p:sp>
        <p:sp>
          <p:nvSpPr>
            <p:cNvPr id="46" name="文本框 45">
              <a:extLst>
                <a:ext uri="{FF2B5EF4-FFF2-40B4-BE49-F238E27FC236}">
                  <a16:creationId xmlns:a16="http://schemas.microsoft.com/office/drawing/2014/main" id="{0B115137-428E-744D-BBFE-747CDD8A185F}"/>
                </a:ext>
              </a:extLst>
            </p:cNvPr>
            <p:cNvSpPr txBox="1"/>
            <p:nvPr/>
          </p:nvSpPr>
          <p:spPr>
            <a:xfrm>
              <a:off x="76200" y="1258668"/>
              <a:ext cx="1812269" cy="667578"/>
            </a:xfrm>
            <a:prstGeom prst="rect">
              <a:avLst/>
            </a:prstGeom>
            <a:noFill/>
          </p:spPr>
          <p:txBody>
            <a:bodyPr wrap="square" rtlCol="0">
              <a:spAutoFit/>
            </a:bodyPr>
            <a:lstStyle/>
            <a:p>
              <a:r>
                <a:rPr kumimoji="1" lang="en-US" altLang="zh-CN" sz="1600" dirty="0">
                  <a:latin typeface="Times" pitchFamily="2" charset="0"/>
                </a:rPr>
                <a:t>Usage</a:t>
              </a:r>
              <a:r>
                <a:rPr kumimoji="1" lang="zh-CN" altLang="en-US" sz="1600" dirty="0">
                  <a:latin typeface="Times" pitchFamily="2" charset="0"/>
                </a:rPr>
                <a:t> </a:t>
              </a:r>
              <a:r>
                <a:rPr kumimoji="1" lang="en-US" altLang="zh-CN" sz="1600" dirty="0">
                  <a:latin typeface="Times" pitchFamily="2" charset="0"/>
                </a:rPr>
                <a:t>variations</a:t>
              </a:r>
              <a:r>
                <a:rPr kumimoji="1" lang="zh-CN" altLang="en-US" sz="1600" dirty="0">
                  <a:latin typeface="Times" pitchFamily="2" charset="0"/>
                </a:rPr>
                <a:t> </a:t>
              </a:r>
              <a:r>
                <a:rPr kumimoji="1" lang="en-US" altLang="zh-CN" sz="1600" dirty="0">
                  <a:latin typeface="Times" pitchFamily="2" charset="0"/>
                </a:rPr>
                <a:t>before</a:t>
              </a:r>
              <a:r>
                <a:rPr kumimoji="1" lang="zh-CN" altLang="en-US" sz="1600" dirty="0">
                  <a:latin typeface="Times" pitchFamily="2" charset="0"/>
                </a:rPr>
                <a:t> </a:t>
              </a:r>
              <a:r>
                <a:rPr kumimoji="1" lang="en-US" altLang="zh-CN" sz="1600" dirty="0">
                  <a:latin typeface="Times" pitchFamily="2" charset="0"/>
                </a:rPr>
                <a:t>and</a:t>
              </a:r>
              <a:r>
                <a:rPr kumimoji="1" lang="zh-CN" altLang="en-US" sz="1600" dirty="0">
                  <a:latin typeface="Times" pitchFamily="2" charset="0"/>
                </a:rPr>
                <a:t> </a:t>
              </a:r>
              <a:r>
                <a:rPr kumimoji="1" lang="en-US" altLang="zh-CN" sz="1600" dirty="0">
                  <a:latin typeface="Times" pitchFamily="2" charset="0"/>
                </a:rPr>
                <a:t>after</a:t>
              </a:r>
              <a:r>
                <a:rPr kumimoji="1" lang="zh-CN" altLang="en-US" sz="1600" dirty="0">
                  <a:latin typeface="Times" pitchFamily="2" charset="0"/>
                </a:rPr>
                <a:t> </a:t>
              </a:r>
              <a:r>
                <a:rPr kumimoji="1" lang="en-US" altLang="zh-CN" sz="1600" dirty="0">
                  <a:latin typeface="Times" pitchFamily="2" charset="0"/>
                </a:rPr>
                <a:t>on-site</a:t>
              </a:r>
              <a:r>
                <a:rPr kumimoji="1" lang="zh-CN" altLang="en-US" sz="1600" dirty="0">
                  <a:latin typeface="Times" pitchFamily="2" charset="0"/>
                </a:rPr>
                <a:t> </a:t>
              </a:r>
              <a:r>
                <a:rPr kumimoji="1" lang="en-US" altLang="zh-CN" sz="1600" dirty="0">
                  <a:latin typeface="Times" pitchFamily="2" charset="0"/>
                </a:rPr>
                <a:t>checking</a:t>
              </a:r>
              <a:r>
                <a:rPr kumimoji="1" lang="zh-CN" altLang="en-US" sz="1600" dirty="0">
                  <a:latin typeface="Times" pitchFamily="2" charset="0"/>
                </a:rPr>
                <a:t>：</a:t>
              </a:r>
              <a:endParaRPr kumimoji="1" lang="en-US" altLang="zh-CN" sz="1600" dirty="0">
                <a:latin typeface="Times" pitchFamily="2" charset="0"/>
              </a:endParaRPr>
            </a:p>
          </p:txBody>
        </p:sp>
      </p:grpSp>
      <p:cxnSp>
        <p:nvCxnSpPr>
          <p:cNvPr id="48" name="直线连接符 47">
            <a:extLst>
              <a:ext uri="{FF2B5EF4-FFF2-40B4-BE49-F238E27FC236}">
                <a16:creationId xmlns:a16="http://schemas.microsoft.com/office/drawing/2014/main" id="{D054DD1B-46DA-3A49-8DF6-CCAD9E99B739}"/>
              </a:ext>
            </a:extLst>
          </p:cNvPr>
          <p:cNvCxnSpPr>
            <a:cxnSpLocks/>
          </p:cNvCxnSpPr>
          <p:nvPr/>
        </p:nvCxnSpPr>
        <p:spPr>
          <a:xfrm>
            <a:off x="2326359" y="2348282"/>
            <a:ext cx="1467864" cy="3101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89C0BE88-AB0E-6D40-B3F5-D3AEAAF77D79}"/>
              </a:ext>
            </a:extLst>
          </p:cNvPr>
          <p:cNvGrpSpPr/>
          <p:nvPr/>
        </p:nvGrpSpPr>
        <p:grpSpPr>
          <a:xfrm>
            <a:off x="7546306" y="3442057"/>
            <a:ext cx="2284786" cy="1904748"/>
            <a:chOff x="76200" y="1215647"/>
            <a:chExt cx="1837299" cy="2174458"/>
          </a:xfrm>
        </p:grpSpPr>
        <p:sp>
          <p:nvSpPr>
            <p:cNvPr id="52" name="Rectangle 15">
              <a:extLst>
                <a:ext uri="{FF2B5EF4-FFF2-40B4-BE49-F238E27FC236}">
                  <a16:creationId xmlns:a16="http://schemas.microsoft.com/office/drawing/2014/main" id="{27AC1734-91BE-2843-85BE-B94D25238A39}"/>
                </a:ext>
              </a:extLst>
            </p:cNvPr>
            <p:cNvSpPr/>
            <p:nvPr/>
          </p:nvSpPr>
          <p:spPr>
            <a:xfrm>
              <a:off x="80448" y="1215647"/>
              <a:ext cx="1833051" cy="2174458"/>
            </a:xfrm>
            <a:prstGeom prst="rect">
              <a:avLst/>
            </a:prstGeom>
            <a:solidFill>
              <a:schemeClr val="bg1"/>
            </a:solidFill>
            <a:ln>
              <a:solidFill>
                <a:srgbClr val="C0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solidFill>
                  <a:srgbClr val="C00000"/>
                </a:solidFill>
                <a:latin typeface="Times" pitchFamily="2" charset="0"/>
              </a:endParaRPr>
            </a:p>
          </p:txBody>
        </p:sp>
        <p:sp>
          <p:nvSpPr>
            <p:cNvPr id="53" name="文本框 52">
              <a:extLst>
                <a:ext uri="{FF2B5EF4-FFF2-40B4-BE49-F238E27FC236}">
                  <a16:creationId xmlns:a16="http://schemas.microsoft.com/office/drawing/2014/main" id="{77ECB95F-9974-854B-9E49-81829BF72CCF}"/>
                </a:ext>
              </a:extLst>
            </p:cNvPr>
            <p:cNvSpPr txBox="1"/>
            <p:nvPr/>
          </p:nvSpPr>
          <p:spPr>
            <a:xfrm>
              <a:off x="76200" y="1258669"/>
              <a:ext cx="1812269" cy="948665"/>
            </a:xfrm>
            <a:prstGeom prst="rect">
              <a:avLst/>
            </a:prstGeom>
            <a:noFill/>
          </p:spPr>
          <p:txBody>
            <a:bodyPr wrap="square" rtlCol="0">
              <a:spAutoFit/>
            </a:bodyPr>
            <a:lstStyle/>
            <a:p>
              <a:r>
                <a:rPr kumimoji="1" lang="en-US" altLang="zh-CN" sz="1600" dirty="0">
                  <a:latin typeface="Times" pitchFamily="2" charset="0"/>
                </a:rPr>
                <a:t>The</a:t>
              </a:r>
              <a:r>
                <a:rPr kumimoji="1" lang="zh-CN" altLang="en-US" sz="1600" dirty="0">
                  <a:latin typeface="Times" pitchFamily="2" charset="0"/>
                </a:rPr>
                <a:t> </a:t>
              </a:r>
              <a:r>
                <a:rPr kumimoji="1" lang="en-US" altLang="zh-CN" sz="1600" dirty="0">
                  <a:latin typeface="Times" pitchFamily="2" charset="0"/>
                </a:rPr>
                <a:t>weather</a:t>
              </a:r>
              <a:r>
                <a:rPr kumimoji="1" lang="zh-CN" altLang="en-US" sz="1600" dirty="0">
                  <a:latin typeface="Times" pitchFamily="2" charset="0"/>
                </a:rPr>
                <a:t> </a:t>
              </a:r>
              <a:r>
                <a:rPr kumimoji="1" lang="en-US" altLang="zh-CN" sz="1600" dirty="0">
                  <a:latin typeface="Times" pitchFamily="2" charset="0"/>
                </a:rPr>
                <a:t>gets</a:t>
              </a:r>
              <a:r>
                <a:rPr kumimoji="1" lang="zh-CN" altLang="en-US" sz="1600" dirty="0">
                  <a:latin typeface="Times" pitchFamily="2" charset="0"/>
                </a:rPr>
                <a:t> </a:t>
              </a:r>
              <a:r>
                <a:rPr kumimoji="1" lang="en-US" altLang="zh-CN" sz="1600" dirty="0">
                  <a:latin typeface="Times" pitchFamily="2" charset="0"/>
                </a:rPr>
                <a:t>cooler</a:t>
              </a:r>
              <a:r>
                <a:rPr kumimoji="1" lang="zh-CN" altLang="en-US" sz="1600" dirty="0">
                  <a:latin typeface="Times" pitchFamily="2" charset="0"/>
                </a:rPr>
                <a:t> </a:t>
              </a:r>
              <a:r>
                <a:rPr kumimoji="1" lang="en-US" altLang="zh-CN" sz="1600" dirty="0">
                  <a:latin typeface="Times" pitchFamily="2" charset="0"/>
                </a:rPr>
                <a:t>from</a:t>
              </a:r>
              <a:r>
                <a:rPr kumimoji="1" lang="zh-CN" altLang="en-US" sz="1600" dirty="0">
                  <a:latin typeface="Times" pitchFamily="2" charset="0"/>
                </a:rPr>
                <a:t> </a:t>
              </a:r>
              <a:r>
                <a:rPr kumimoji="1" lang="en-US" altLang="zh-CN" sz="1600" dirty="0">
                  <a:latin typeface="Times" pitchFamily="2" charset="0"/>
                </a:rPr>
                <a:t>Jul.</a:t>
              </a:r>
              <a:r>
                <a:rPr kumimoji="1" lang="zh-CN" altLang="en-US" sz="1600" dirty="0">
                  <a:latin typeface="Times" pitchFamily="2" charset="0"/>
                </a:rPr>
                <a:t> </a:t>
              </a:r>
              <a:r>
                <a:rPr kumimoji="1" lang="en-US" altLang="zh-CN" sz="1600" dirty="0">
                  <a:latin typeface="Times" pitchFamily="2" charset="0"/>
                </a:rPr>
                <a:t>to</a:t>
              </a:r>
              <a:r>
                <a:rPr kumimoji="1" lang="zh-CN" altLang="en-US" sz="1600" dirty="0">
                  <a:latin typeface="Times" pitchFamily="2" charset="0"/>
                </a:rPr>
                <a:t> </a:t>
              </a:r>
              <a:r>
                <a:rPr kumimoji="1" lang="en-US" altLang="zh-CN" sz="1600" dirty="0">
                  <a:latin typeface="Times" pitchFamily="2" charset="0"/>
                </a:rPr>
                <a:t>Oct.</a:t>
              </a:r>
            </a:p>
            <a:p>
              <a:endParaRPr kumimoji="1" lang="en-US" altLang="zh-CN" sz="1600" dirty="0">
                <a:solidFill>
                  <a:srgbClr val="C00000"/>
                </a:solidFill>
                <a:latin typeface="Times" pitchFamily="2" charset="0"/>
              </a:endParaRPr>
            </a:p>
          </p:txBody>
        </p:sp>
      </p:grpSp>
      <p:cxnSp>
        <p:nvCxnSpPr>
          <p:cNvPr id="54" name="直线连接符 53">
            <a:extLst>
              <a:ext uri="{FF2B5EF4-FFF2-40B4-BE49-F238E27FC236}">
                <a16:creationId xmlns:a16="http://schemas.microsoft.com/office/drawing/2014/main" id="{E4716AAA-0ECA-6648-BD4A-FD7BD84BB01A}"/>
              </a:ext>
            </a:extLst>
          </p:cNvPr>
          <p:cNvCxnSpPr>
            <a:cxnSpLocks/>
          </p:cNvCxnSpPr>
          <p:nvPr/>
        </p:nvCxnSpPr>
        <p:spPr>
          <a:xfrm flipH="1" flipV="1">
            <a:off x="6629400" y="3432553"/>
            <a:ext cx="2" cy="174309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直线连接符 58">
            <a:extLst>
              <a:ext uri="{FF2B5EF4-FFF2-40B4-BE49-F238E27FC236}">
                <a16:creationId xmlns:a16="http://schemas.microsoft.com/office/drawing/2014/main" id="{A6DA6BC1-D996-8A4D-B92A-5B1C1FD21870}"/>
              </a:ext>
            </a:extLst>
          </p:cNvPr>
          <p:cNvCxnSpPr>
            <a:cxnSpLocks/>
          </p:cNvCxnSpPr>
          <p:nvPr/>
        </p:nvCxnSpPr>
        <p:spPr>
          <a:xfrm flipH="1" flipV="1">
            <a:off x="6248400" y="3432553"/>
            <a:ext cx="2" cy="17431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4" name="矩形 63">
            <a:extLst>
              <a:ext uri="{FF2B5EF4-FFF2-40B4-BE49-F238E27FC236}">
                <a16:creationId xmlns:a16="http://schemas.microsoft.com/office/drawing/2014/main" id="{E3B8C146-4CF6-9B4D-B84A-0B9AB8C540E8}"/>
              </a:ext>
            </a:extLst>
          </p:cNvPr>
          <p:cNvSpPr/>
          <p:nvPr/>
        </p:nvSpPr>
        <p:spPr>
          <a:xfrm>
            <a:off x="-1" y="4890483"/>
            <a:ext cx="2294667" cy="830997"/>
          </a:xfrm>
          <a:prstGeom prst="rect">
            <a:avLst/>
          </a:prstGeom>
        </p:spPr>
        <p:txBody>
          <a:bodyPr wrap="square">
            <a:spAutoFit/>
          </a:bodyPr>
          <a:lstStyle/>
          <a:p>
            <a:r>
              <a:rPr kumimoji="1" lang="en-US" altLang="zh-CN" sz="1600" dirty="0">
                <a:latin typeface="Times" pitchFamily="2" charset="0"/>
              </a:rPr>
              <a:t>2.</a:t>
            </a:r>
            <a:r>
              <a:rPr kumimoji="1" lang="zh-CN" altLang="en-US" sz="1600" dirty="0">
                <a:latin typeface="Times" pitchFamily="2" charset="0"/>
              </a:rPr>
              <a:t> </a:t>
            </a:r>
            <a:r>
              <a:rPr kumimoji="1" lang="en-US" altLang="zh-CN" sz="1600" dirty="0">
                <a:latin typeface="Times" pitchFamily="2" charset="0"/>
              </a:rPr>
              <a:t>Normal users</a:t>
            </a:r>
            <a:r>
              <a:rPr kumimoji="1" lang="zh-CN" altLang="en-US" sz="1600" dirty="0">
                <a:latin typeface="Times" pitchFamily="2" charset="0"/>
              </a:rPr>
              <a:t> </a:t>
            </a:r>
            <a:r>
              <a:rPr kumimoji="1" lang="en-US" altLang="zh-CN" sz="1600" dirty="0">
                <a:latin typeface="Times" pitchFamily="2" charset="0"/>
              </a:rPr>
              <a:t>consume</a:t>
            </a:r>
            <a:r>
              <a:rPr kumimoji="1" lang="zh-CN" altLang="en-US" sz="1600" dirty="0">
                <a:latin typeface="Times" pitchFamily="2" charset="0"/>
              </a:rPr>
              <a:t> </a:t>
            </a:r>
            <a:r>
              <a:rPr kumimoji="1" lang="en-US" altLang="zh-CN" sz="1600" dirty="0">
                <a:solidFill>
                  <a:srgbClr val="C00000"/>
                </a:solidFill>
                <a:latin typeface="Times" pitchFamily="2" charset="0"/>
              </a:rPr>
              <a:t>less</a:t>
            </a:r>
            <a:r>
              <a:rPr kumimoji="1" lang="zh-CN" altLang="en-US" sz="1600" dirty="0">
                <a:solidFill>
                  <a:srgbClr val="C00000"/>
                </a:solidFill>
                <a:latin typeface="Times" pitchFamily="2" charset="0"/>
              </a:rPr>
              <a:t> </a:t>
            </a:r>
            <a:r>
              <a:rPr kumimoji="1" lang="en-US" altLang="zh-CN" sz="1600" dirty="0">
                <a:solidFill>
                  <a:srgbClr val="C00000"/>
                </a:solidFill>
                <a:latin typeface="Times" pitchFamily="2" charset="0"/>
              </a:rPr>
              <a:t>power</a:t>
            </a:r>
            <a:r>
              <a:rPr kumimoji="1" lang="zh-CN" altLang="en-US" sz="1600" dirty="0">
                <a:solidFill>
                  <a:srgbClr val="C00000"/>
                </a:solidFill>
                <a:latin typeface="Times" pitchFamily="2" charset="0"/>
              </a:rPr>
              <a:t> </a:t>
            </a:r>
            <a:r>
              <a:rPr kumimoji="1" lang="en-US" altLang="zh-CN" sz="1600" dirty="0">
                <a:latin typeface="Times" pitchFamily="2" charset="0"/>
              </a:rPr>
              <a:t>and</a:t>
            </a:r>
            <a:r>
              <a:rPr kumimoji="1" lang="zh-CN" altLang="en-US" sz="1600" dirty="0">
                <a:latin typeface="Times" pitchFamily="2" charset="0"/>
              </a:rPr>
              <a:t> </a:t>
            </a:r>
            <a:r>
              <a:rPr kumimoji="1" lang="en-US" altLang="zh-CN" sz="1600" dirty="0">
                <a:latin typeface="Times" pitchFamily="2" charset="0"/>
              </a:rPr>
              <a:t>perform</a:t>
            </a:r>
            <a:r>
              <a:rPr kumimoji="1" lang="zh-CN" altLang="en-US" sz="1600" dirty="0">
                <a:latin typeface="Times" pitchFamily="2" charset="0"/>
              </a:rPr>
              <a:t> </a:t>
            </a:r>
            <a:r>
              <a:rPr kumimoji="1" lang="en-US" altLang="zh-CN" sz="1600" dirty="0">
                <a:solidFill>
                  <a:srgbClr val="C00000"/>
                </a:solidFill>
                <a:latin typeface="Times" pitchFamily="2" charset="0"/>
              </a:rPr>
              <a:t>stable.</a:t>
            </a:r>
            <a:endParaRPr kumimoji="1" lang="zh-CN" altLang="en-US" sz="1600" dirty="0">
              <a:solidFill>
                <a:srgbClr val="C00000"/>
              </a:solidFill>
              <a:latin typeface="Times" pitchFamily="2" charset="0"/>
            </a:endParaRPr>
          </a:p>
        </p:txBody>
      </p:sp>
      <p:sp>
        <p:nvSpPr>
          <p:cNvPr id="65" name="矩形 64">
            <a:extLst>
              <a:ext uri="{FF2B5EF4-FFF2-40B4-BE49-F238E27FC236}">
                <a16:creationId xmlns:a16="http://schemas.microsoft.com/office/drawing/2014/main" id="{7B8E819E-7A03-F74C-A749-A2BEE4377775}"/>
              </a:ext>
            </a:extLst>
          </p:cNvPr>
          <p:cNvSpPr/>
          <p:nvPr/>
        </p:nvSpPr>
        <p:spPr>
          <a:xfrm>
            <a:off x="7572450" y="4190033"/>
            <a:ext cx="2258642" cy="1077218"/>
          </a:xfrm>
          <a:prstGeom prst="rect">
            <a:avLst/>
          </a:prstGeom>
        </p:spPr>
        <p:txBody>
          <a:bodyPr wrap="square">
            <a:spAutoFit/>
          </a:bodyPr>
          <a:lstStyle/>
          <a:p>
            <a:pPr algn="just"/>
            <a:r>
              <a:rPr kumimoji="1" lang="en-US" altLang="zh-CN" sz="1600" dirty="0">
                <a:latin typeface="Times" pitchFamily="2" charset="0"/>
              </a:rPr>
              <a:t>The</a:t>
            </a:r>
            <a:r>
              <a:rPr kumimoji="1" lang="zh-CN" altLang="en-US" sz="1600" dirty="0">
                <a:latin typeface="Times" pitchFamily="2" charset="0"/>
              </a:rPr>
              <a:t> </a:t>
            </a:r>
            <a:r>
              <a:rPr kumimoji="1" lang="en-US" altLang="zh-CN" sz="1600" dirty="0">
                <a:latin typeface="Times" pitchFamily="2" charset="0"/>
              </a:rPr>
              <a:t>slope</a:t>
            </a:r>
            <a:r>
              <a:rPr kumimoji="1" lang="zh-CN" altLang="en-US" sz="1600" dirty="0">
                <a:latin typeface="Times" pitchFamily="2" charset="0"/>
              </a:rPr>
              <a:t> </a:t>
            </a:r>
            <a:r>
              <a:rPr kumimoji="1" lang="en-US" altLang="zh-CN" sz="1600" dirty="0">
                <a:latin typeface="Times" pitchFamily="2" charset="0"/>
              </a:rPr>
              <a:t>of</a:t>
            </a:r>
            <a:r>
              <a:rPr kumimoji="1" lang="zh-CN" altLang="en-US" sz="1600" dirty="0">
                <a:latin typeface="Times" pitchFamily="2" charset="0"/>
              </a:rPr>
              <a:t> </a:t>
            </a:r>
            <a:r>
              <a:rPr kumimoji="1" lang="en-US" altLang="zh-CN" sz="1600" dirty="0">
                <a:latin typeface="Times" pitchFamily="2" charset="0"/>
              </a:rPr>
              <a:t>normal</a:t>
            </a:r>
            <a:r>
              <a:rPr kumimoji="1" lang="zh-CN" altLang="en-US" sz="1600" dirty="0">
                <a:latin typeface="Times" pitchFamily="2" charset="0"/>
              </a:rPr>
              <a:t> </a:t>
            </a:r>
            <a:r>
              <a:rPr kumimoji="1" lang="en-US" altLang="zh-CN" sz="1600" dirty="0">
                <a:latin typeface="Times" pitchFamily="2" charset="0"/>
              </a:rPr>
              <a:t>user</a:t>
            </a:r>
            <a:r>
              <a:rPr kumimoji="1" lang="zh-CN" altLang="en-US" sz="1600" dirty="0">
                <a:latin typeface="Times" pitchFamily="2" charset="0"/>
              </a:rPr>
              <a:t> </a:t>
            </a:r>
            <a:r>
              <a:rPr kumimoji="1" lang="en-US" altLang="zh-CN" sz="1600" dirty="0">
                <a:latin typeface="Times" pitchFamily="2" charset="0"/>
              </a:rPr>
              <a:t>tends</a:t>
            </a:r>
            <a:r>
              <a:rPr kumimoji="1" lang="zh-CN" altLang="en-US" sz="1600" dirty="0">
                <a:latin typeface="Times" pitchFamily="2" charset="0"/>
              </a:rPr>
              <a:t> </a:t>
            </a:r>
            <a:r>
              <a:rPr kumimoji="1" lang="en-US" altLang="zh-CN" sz="1600" dirty="0">
                <a:latin typeface="Times" pitchFamily="2" charset="0"/>
              </a:rPr>
              <a:t>to</a:t>
            </a:r>
            <a:r>
              <a:rPr kumimoji="1" lang="zh-CN" altLang="en-US" sz="1600" dirty="0">
                <a:latin typeface="Times" pitchFamily="2" charset="0"/>
              </a:rPr>
              <a:t> </a:t>
            </a:r>
            <a:r>
              <a:rPr kumimoji="1" lang="en-US" altLang="zh-CN" sz="1600" dirty="0">
                <a:latin typeface="Times" pitchFamily="2" charset="0"/>
              </a:rPr>
              <a:t>be</a:t>
            </a:r>
            <a:r>
              <a:rPr kumimoji="1" lang="zh-CN" altLang="en-US" sz="1600" dirty="0">
                <a:latin typeface="Times" pitchFamily="2" charset="0"/>
              </a:rPr>
              <a:t> </a:t>
            </a:r>
            <a:r>
              <a:rPr kumimoji="1" lang="en-US" altLang="zh-CN" sz="1600" dirty="0">
                <a:solidFill>
                  <a:srgbClr val="C00000"/>
                </a:solidFill>
                <a:latin typeface="Times" pitchFamily="2" charset="0"/>
              </a:rPr>
              <a:t>negative</a:t>
            </a:r>
            <a:r>
              <a:rPr kumimoji="1" lang="en-US" altLang="zh-CN" sz="1600" dirty="0">
                <a:latin typeface="Times" pitchFamily="2" charset="0"/>
              </a:rPr>
              <a:t>,</a:t>
            </a:r>
            <a:r>
              <a:rPr kumimoji="1" lang="zh-CN" altLang="en-US" sz="1600" dirty="0">
                <a:latin typeface="Times" pitchFamily="2" charset="0"/>
              </a:rPr>
              <a:t> </a:t>
            </a:r>
            <a:r>
              <a:rPr kumimoji="1" lang="en-US" altLang="zh-CN" sz="1600" dirty="0">
                <a:latin typeface="Times" pitchFamily="2" charset="0"/>
              </a:rPr>
              <a:t>while</a:t>
            </a:r>
            <a:r>
              <a:rPr kumimoji="1" lang="zh-CN" altLang="en-US" sz="1600" dirty="0">
                <a:latin typeface="Times" pitchFamily="2" charset="0"/>
              </a:rPr>
              <a:t> </a:t>
            </a:r>
            <a:r>
              <a:rPr kumimoji="1" lang="en-US" altLang="zh-CN" sz="1600" dirty="0">
                <a:latin typeface="Times" pitchFamily="2" charset="0"/>
              </a:rPr>
              <a:t>half</a:t>
            </a:r>
            <a:r>
              <a:rPr kumimoji="1" lang="zh-CN" altLang="en-US" sz="1600" dirty="0">
                <a:latin typeface="Times" pitchFamily="2" charset="0"/>
              </a:rPr>
              <a:t> </a:t>
            </a:r>
            <a:r>
              <a:rPr kumimoji="1" lang="en-US" altLang="zh-CN" sz="1600" dirty="0">
                <a:latin typeface="Times" pitchFamily="2" charset="0"/>
              </a:rPr>
              <a:t>of</a:t>
            </a:r>
            <a:r>
              <a:rPr kumimoji="1" lang="zh-CN" altLang="en-US" sz="1600" dirty="0">
                <a:latin typeface="Times" pitchFamily="2" charset="0"/>
              </a:rPr>
              <a:t> </a:t>
            </a:r>
            <a:r>
              <a:rPr kumimoji="1" lang="en-US" altLang="zh-CN" sz="1600" dirty="0">
                <a:latin typeface="Times" pitchFamily="2" charset="0"/>
              </a:rPr>
              <a:t>thieves</a:t>
            </a:r>
            <a:r>
              <a:rPr kumimoji="1" lang="zh-CN" altLang="en-US" sz="1600" dirty="0">
                <a:latin typeface="Times" pitchFamily="2" charset="0"/>
              </a:rPr>
              <a:t> </a:t>
            </a:r>
            <a:r>
              <a:rPr kumimoji="1" lang="en-US" altLang="zh-CN" sz="1600" dirty="0">
                <a:latin typeface="Times" pitchFamily="2" charset="0"/>
              </a:rPr>
              <a:t>have a </a:t>
            </a:r>
            <a:r>
              <a:rPr kumimoji="1" lang="en-US" altLang="zh-CN" sz="1600" dirty="0">
                <a:solidFill>
                  <a:srgbClr val="C00000"/>
                </a:solidFill>
                <a:latin typeface="Times" pitchFamily="2" charset="0"/>
              </a:rPr>
              <a:t>positive</a:t>
            </a:r>
            <a:r>
              <a:rPr kumimoji="1" lang="en-US" altLang="zh-CN" sz="1600" dirty="0">
                <a:latin typeface="Times" pitchFamily="2" charset="0"/>
              </a:rPr>
              <a:t> one.</a:t>
            </a:r>
          </a:p>
        </p:txBody>
      </p:sp>
      <p:sp>
        <p:nvSpPr>
          <p:cNvPr id="66" name="矩形 65">
            <a:extLst>
              <a:ext uri="{FF2B5EF4-FFF2-40B4-BE49-F238E27FC236}">
                <a16:creationId xmlns:a16="http://schemas.microsoft.com/office/drawing/2014/main" id="{E8BC4743-44F9-D24E-A061-9E670E0D4973}"/>
              </a:ext>
            </a:extLst>
          </p:cNvPr>
          <p:cNvSpPr/>
          <p:nvPr/>
        </p:nvSpPr>
        <p:spPr>
          <a:xfrm>
            <a:off x="1" y="4359309"/>
            <a:ext cx="2294666" cy="584775"/>
          </a:xfrm>
          <a:prstGeom prst="rect">
            <a:avLst/>
          </a:prstGeom>
        </p:spPr>
        <p:txBody>
          <a:bodyPr wrap="square">
            <a:spAutoFit/>
          </a:bodyPr>
          <a:lstStyle/>
          <a:p>
            <a:r>
              <a:rPr kumimoji="1" lang="en-US" altLang="zh-CN" sz="1600" dirty="0">
                <a:latin typeface="Times" pitchFamily="2" charset="0"/>
              </a:rPr>
              <a:t>1.</a:t>
            </a:r>
            <a:r>
              <a:rPr kumimoji="1" lang="zh-CN" altLang="en-US" sz="1600" dirty="0">
                <a:latin typeface="Times" pitchFamily="2" charset="0"/>
              </a:rPr>
              <a:t> </a:t>
            </a:r>
            <a:r>
              <a:rPr kumimoji="1" lang="en-US" altLang="zh-CN" sz="1600" dirty="0">
                <a:solidFill>
                  <a:srgbClr val="C00000"/>
                </a:solidFill>
                <a:latin typeface="Times" pitchFamily="2" charset="0"/>
              </a:rPr>
              <a:t>Significant increment </a:t>
            </a:r>
            <a:r>
              <a:rPr kumimoji="1" lang="en-US" altLang="zh-CN" sz="1600" dirty="0">
                <a:latin typeface="Times" pitchFamily="2" charset="0"/>
              </a:rPr>
              <a:t>after being caught;</a:t>
            </a:r>
          </a:p>
        </p:txBody>
      </p:sp>
      <p:sp>
        <p:nvSpPr>
          <p:cNvPr id="31" name="Rectangle 10">
            <a:extLst>
              <a:ext uri="{FF2B5EF4-FFF2-40B4-BE49-F238E27FC236}">
                <a16:creationId xmlns:a16="http://schemas.microsoft.com/office/drawing/2014/main" id="{3A057FA5-FC25-A44B-A73D-BF0AA67E0964}"/>
              </a:ext>
            </a:extLst>
          </p:cNvPr>
          <p:cNvSpPr/>
          <p:nvPr/>
        </p:nvSpPr>
        <p:spPr>
          <a:xfrm>
            <a:off x="838200" y="6065795"/>
            <a:ext cx="8339139" cy="516211"/>
          </a:xfrm>
          <a:prstGeom prst="rect">
            <a:avLst/>
          </a:prstGeom>
          <a:ln w="38100">
            <a:solidFill>
              <a:srgbClr val="C00000"/>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a:latin typeface="Times" pitchFamily="2" charset="0"/>
                <a:ea typeface="Microsoft YaHei" panose="020B0503020204020204" pitchFamily="34" charset="-122"/>
              </a:rPr>
              <a:t>Electricity thieves have a higher level of power consumption with less stability.</a:t>
            </a:r>
          </a:p>
        </p:txBody>
      </p:sp>
    </p:spTree>
    <p:extLst>
      <p:ext uri="{BB962C8B-B14F-4D97-AF65-F5344CB8AC3E}">
        <p14:creationId xmlns:p14="http://schemas.microsoft.com/office/powerpoint/2010/main" val="30996980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p:tgtEl>
                                          <p:spTgt spid="16"/>
                                        </p:tgtEl>
                                        <p:attrNameLst>
                                          <p:attrName>ppt_y</p:attrName>
                                        </p:attrNameLst>
                                      </p:cBhvr>
                                      <p:tavLst>
                                        <p:tav tm="0">
                                          <p:val>
                                            <p:strVal val="#ppt_y+#ppt_h*1.125000"/>
                                          </p:val>
                                        </p:tav>
                                        <p:tav tm="100000">
                                          <p:val>
                                            <p:strVal val="#ppt_y"/>
                                          </p:val>
                                        </p:tav>
                                      </p:tavLst>
                                    </p:anim>
                                    <p:animEffect transition="in" filter="wipe(up)">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9"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4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6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6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35"/>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44"/>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29"/>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34"/>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64"/>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66"/>
                                        </p:tgtEl>
                                        <p:attrNameLst>
                                          <p:attrName>style.visibility</p:attrName>
                                        </p:attrNameLst>
                                      </p:cBhvr>
                                      <p:to>
                                        <p:strVal val="hidden"/>
                                      </p:to>
                                    </p:set>
                                  </p:childTnLst>
                                </p:cTn>
                              </p:par>
                              <p:par>
                                <p:cTn id="68" presetID="9" presetClass="entr" presetSubtype="0" fill="hold"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1" presetClass="entr" presetSubtype="0" fill="hold" nodeType="with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wipe(left)">
                                      <p:cBhvr>
                                        <p:cTn id="77" dur="500"/>
                                        <p:tgtEl>
                                          <p:spTgt spid="48"/>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65"/>
                                        </p:tgtEl>
                                        <p:attrNameLst>
                                          <p:attrName>style.visibility</p:attrName>
                                        </p:attrNameLst>
                                      </p:cBhvr>
                                      <p:to>
                                        <p:strVal val="visible"/>
                                      </p:to>
                                    </p:set>
                                  </p:childTnLst>
                                </p:cTn>
                              </p:par>
                              <p:par>
                                <p:cTn id="82" presetID="22" presetClass="entr" presetSubtype="4" fill="hold" nodeType="withEffect">
                                  <p:stCondLst>
                                    <p:cond delay="0"/>
                                  </p:stCondLst>
                                  <p:childTnLst>
                                    <p:set>
                                      <p:cBhvr>
                                        <p:cTn id="83" dur="1" fill="hold">
                                          <p:stCondLst>
                                            <p:cond delay="0"/>
                                          </p:stCondLst>
                                        </p:cTn>
                                        <p:tgtEl>
                                          <p:spTgt spid="59"/>
                                        </p:tgtEl>
                                        <p:attrNameLst>
                                          <p:attrName>style.visibility</p:attrName>
                                        </p:attrNameLst>
                                      </p:cBhvr>
                                      <p:to>
                                        <p:strVal val="visible"/>
                                      </p:to>
                                    </p:set>
                                    <p:animEffect transition="in" filter="wipe(down)">
                                      <p:cBhvr>
                                        <p:cTn id="84" dur="500"/>
                                        <p:tgtEl>
                                          <p:spTgt spid="59"/>
                                        </p:tgtEl>
                                      </p:cBhvr>
                                    </p:animEffect>
                                  </p:childTnLst>
                                </p:cTn>
                              </p:par>
                              <p:par>
                                <p:cTn id="85" presetID="22" presetClass="entr" presetSubtype="4" fill="hold" nodeType="with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wipe(down)">
                                      <p:cBhvr>
                                        <p:cTn id="87" dur="500"/>
                                        <p:tgtEl>
                                          <p:spTgt spid="54"/>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dissolve">
                                      <p:cBhvr>
                                        <p:cTn id="9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animBg="1"/>
      <p:bldP spid="21" grpId="1" animBg="1"/>
      <p:bldP spid="34" grpId="0"/>
      <p:bldP spid="34" grpId="1"/>
      <p:bldP spid="35" grpId="0"/>
      <p:bldP spid="35" grpId="1"/>
      <p:bldP spid="64" grpId="0"/>
      <p:bldP spid="64" grpId="1"/>
      <p:bldP spid="65" grpId="0"/>
      <p:bldP spid="66" grpId="0"/>
      <p:bldP spid="66" grpId="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b="1" dirty="0">
                <a:solidFill>
                  <a:srgbClr val="000000"/>
                </a:solidFill>
                <a:latin typeface="Times" pitchFamily="2" charset="0"/>
                <a:ea typeface="黑体"/>
                <a:cs typeface="Arial" panose="020B0604020202020204" pitchFamily="34" charset="0"/>
              </a:rPr>
              <a:t>Observation in </a:t>
            </a:r>
            <a:r>
              <a:rPr lang="en-US" altLang="zh-CN" sz="3200" b="1" dirty="0" err="1">
                <a:solidFill>
                  <a:srgbClr val="000000"/>
                </a:solidFill>
                <a:latin typeface="Times" pitchFamily="2" charset="0"/>
                <a:ea typeface="黑体"/>
                <a:cs typeface="Arial" panose="020B0604020202020204" pitchFamily="34" charset="0"/>
              </a:rPr>
              <a:t>Meso</a:t>
            </a:r>
            <a:r>
              <a:rPr lang="en-US" altLang="zh-CN" sz="3200" b="1" dirty="0">
                <a:solidFill>
                  <a:srgbClr val="000000"/>
                </a:solidFill>
                <a:latin typeface="Times" pitchFamily="2" charset="0"/>
                <a:ea typeface="黑体"/>
                <a:cs typeface="Arial" panose="020B0604020202020204" pitchFamily="34" charset="0"/>
              </a:rPr>
              <a:t>-Level</a:t>
            </a:r>
            <a:r>
              <a:rPr lang="zh-CN" altLang="en-US" sz="3200" b="1" dirty="0">
                <a:solidFill>
                  <a:srgbClr val="000000"/>
                </a:solidFill>
                <a:latin typeface="Times" pitchFamily="2" charset="0"/>
                <a:ea typeface="黑体"/>
                <a:cs typeface="Arial" panose="020B0604020202020204" pitchFamily="34" charset="0"/>
              </a:rPr>
              <a:t> </a:t>
            </a:r>
            <a:r>
              <a:rPr lang="en-US" altLang="zh-CN" sz="3200" b="1" dirty="0">
                <a:solidFill>
                  <a:srgbClr val="000000"/>
                </a:solidFill>
                <a:latin typeface="Times" pitchFamily="2" charset="0"/>
                <a:ea typeface="黑体"/>
                <a:cs typeface="Arial" panose="020B0604020202020204" pitchFamily="34" charset="0"/>
              </a:rPr>
              <a:t>(Area)</a:t>
            </a:r>
            <a:endParaRPr lang="en-US" sz="3200" dirty="0">
              <a:latin typeface="Times" pitchFamily="2" charset="0"/>
              <a:cs typeface="Arial" panose="020B0604020202020204" pitchFamily="34" charset="0"/>
            </a:endParaRPr>
          </a:p>
        </p:txBody>
      </p:sp>
      <p:pic>
        <p:nvPicPr>
          <p:cNvPr id="4" name="Picture 3">
            <a:extLst>
              <a:ext uri="{FF2B5EF4-FFF2-40B4-BE49-F238E27FC236}">
                <a16:creationId xmlns:a16="http://schemas.microsoft.com/office/drawing/2014/main" id="{4664620A-E4E4-5545-B849-90D40D4BE9B5}"/>
              </a:ext>
            </a:extLst>
          </p:cNvPr>
          <p:cNvPicPr>
            <a:picLocks noChangeAspect="1"/>
          </p:cNvPicPr>
          <p:nvPr/>
        </p:nvPicPr>
        <p:blipFill rotWithShape="1">
          <a:blip r:embed="rId3">
            <a:extLst>
              <a:ext uri="{28A0092B-C50C-407E-A947-70E740481C1C}">
                <a14:useLocalDpi xmlns:a14="http://schemas.microsoft.com/office/drawing/2010/main"/>
              </a:ext>
            </a:extLst>
          </a:blip>
          <a:srcRect b="54686"/>
          <a:stretch/>
        </p:blipFill>
        <p:spPr>
          <a:xfrm>
            <a:off x="1788583" y="1281065"/>
            <a:ext cx="6328833" cy="2071735"/>
          </a:xfrm>
          <a:prstGeom prst="rect">
            <a:avLst/>
          </a:prstGeom>
        </p:spPr>
      </p:pic>
      <p:pic>
        <p:nvPicPr>
          <p:cNvPr id="11" name="Picture 3">
            <a:extLst>
              <a:ext uri="{FF2B5EF4-FFF2-40B4-BE49-F238E27FC236}">
                <a16:creationId xmlns:a16="http://schemas.microsoft.com/office/drawing/2014/main" id="{BF681E89-2731-BD4C-A84B-5E33C52D7A4D}"/>
              </a:ext>
            </a:extLst>
          </p:cNvPr>
          <p:cNvPicPr>
            <a:picLocks noChangeAspect="1"/>
          </p:cNvPicPr>
          <p:nvPr/>
        </p:nvPicPr>
        <p:blipFill rotWithShape="1">
          <a:blip r:embed="rId3">
            <a:extLst>
              <a:ext uri="{28A0092B-C50C-407E-A947-70E740481C1C}">
                <a14:useLocalDpi xmlns:a14="http://schemas.microsoft.com/office/drawing/2010/main"/>
              </a:ext>
            </a:extLst>
          </a:blip>
          <a:srcRect t="45000"/>
          <a:stretch/>
        </p:blipFill>
        <p:spPr>
          <a:xfrm>
            <a:off x="1788583" y="3352800"/>
            <a:ext cx="6328833" cy="2514600"/>
          </a:xfrm>
          <a:prstGeom prst="rect">
            <a:avLst/>
          </a:prstGeom>
        </p:spPr>
      </p:pic>
      <p:sp>
        <p:nvSpPr>
          <p:cNvPr id="12" name="Rectangle 15">
            <a:extLst>
              <a:ext uri="{FF2B5EF4-FFF2-40B4-BE49-F238E27FC236}">
                <a16:creationId xmlns:a16="http://schemas.microsoft.com/office/drawing/2014/main" id="{FB8A031E-BF8C-3745-82D2-7AFAAEA13796}"/>
              </a:ext>
            </a:extLst>
          </p:cNvPr>
          <p:cNvSpPr/>
          <p:nvPr/>
        </p:nvSpPr>
        <p:spPr>
          <a:xfrm>
            <a:off x="2743200" y="1752600"/>
            <a:ext cx="914400" cy="1066800"/>
          </a:xfrm>
          <a:prstGeom prst="rect">
            <a:avLst/>
          </a:prstGeom>
          <a:noFill/>
          <a:ln>
            <a:solidFill>
              <a:srgbClr val="C0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solidFill>
                <a:srgbClr val="C00000"/>
              </a:solidFill>
              <a:latin typeface="Times" pitchFamily="2" charset="0"/>
            </a:endParaRPr>
          </a:p>
        </p:txBody>
      </p:sp>
      <p:sp>
        <p:nvSpPr>
          <p:cNvPr id="14" name="Rectangle 15">
            <a:extLst>
              <a:ext uri="{FF2B5EF4-FFF2-40B4-BE49-F238E27FC236}">
                <a16:creationId xmlns:a16="http://schemas.microsoft.com/office/drawing/2014/main" id="{92DB9BB6-3F8A-9D4E-8F6F-713EB7C106A8}"/>
              </a:ext>
            </a:extLst>
          </p:cNvPr>
          <p:cNvSpPr/>
          <p:nvPr/>
        </p:nvSpPr>
        <p:spPr>
          <a:xfrm>
            <a:off x="4648199" y="1747157"/>
            <a:ext cx="457201" cy="1066800"/>
          </a:xfrm>
          <a:prstGeom prst="rect">
            <a:avLst/>
          </a:prstGeom>
          <a:noFill/>
          <a:ln>
            <a:solidFill>
              <a:srgbClr val="C0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solidFill>
                <a:srgbClr val="C00000"/>
              </a:solidFill>
              <a:latin typeface="Times" pitchFamily="2" charset="0"/>
            </a:endParaRPr>
          </a:p>
        </p:txBody>
      </p:sp>
      <p:cxnSp>
        <p:nvCxnSpPr>
          <p:cNvPr id="15" name="Straight Arrow Connector 3">
            <a:extLst>
              <a:ext uri="{FF2B5EF4-FFF2-40B4-BE49-F238E27FC236}">
                <a16:creationId xmlns:a16="http://schemas.microsoft.com/office/drawing/2014/main" id="{2F16BE1F-0A24-A84D-9551-88E44538D6EC}"/>
              </a:ext>
            </a:extLst>
          </p:cNvPr>
          <p:cNvCxnSpPr>
            <a:cxnSpLocks/>
          </p:cNvCxnSpPr>
          <p:nvPr/>
        </p:nvCxnSpPr>
        <p:spPr>
          <a:xfrm flipH="1">
            <a:off x="5334000" y="1410771"/>
            <a:ext cx="609600" cy="533400"/>
          </a:xfrm>
          <a:prstGeom prst="straightConnector1">
            <a:avLst/>
          </a:prstGeom>
          <a:ln w="44450" cmpd="sng">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sp>
        <p:nvSpPr>
          <p:cNvPr id="16" name="Rectangle 5">
            <a:extLst>
              <a:ext uri="{FF2B5EF4-FFF2-40B4-BE49-F238E27FC236}">
                <a16:creationId xmlns:a16="http://schemas.microsoft.com/office/drawing/2014/main" id="{2E02EC51-DFCE-8948-BA00-B6BA255A6A61}"/>
              </a:ext>
            </a:extLst>
          </p:cNvPr>
          <p:cNvSpPr/>
          <p:nvPr/>
        </p:nvSpPr>
        <p:spPr>
          <a:xfrm>
            <a:off x="5943600" y="1145143"/>
            <a:ext cx="2595582" cy="369332"/>
          </a:xfrm>
          <a:prstGeom prst="rect">
            <a:avLst/>
          </a:prstGeom>
        </p:spPr>
        <p:txBody>
          <a:bodyPr wrap="none">
            <a:spAutoFit/>
          </a:bodyPr>
          <a:lstStyle/>
          <a:p>
            <a:r>
              <a:rPr kumimoji="1" lang="en-US" altLang="zh-CN" dirty="0">
                <a:solidFill>
                  <a:srgbClr val="000000"/>
                </a:solidFill>
                <a:latin typeface="Times" pitchFamily="2" charset="0"/>
                <a:cs typeface="Arial" panose="020B0604020202020204" pitchFamily="34" charset="0"/>
              </a:rPr>
              <a:t>when</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the</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thief</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was</a:t>
            </a:r>
            <a:r>
              <a:rPr kumimoji="1" lang="zh-CN" altLang="en-US" dirty="0">
                <a:solidFill>
                  <a:srgbClr val="000000"/>
                </a:solidFill>
                <a:latin typeface="Times" pitchFamily="2" charset="0"/>
                <a:cs typeface="Arial" panose="020B0604020202020204" pitchFamily="34" charset="0"/>
              </a:rPr>
              <a:t> </a:t>
            </a:r>
            <a:r>
              <a:rPr kumimoji="1" lang="en-US" altLang="zh-CN" dirty="0">
                <a:solidFill>
                  <a:srgbClr val="000000"/>
                </a:solidFill>
                <a:latin typeface="Times" pitchFamily="2" charset="0"/>
                <a:cs typeface="Arial" panose="020B0604020202020204" pitchFamily="34" charset="0"/>
              </a:rPr>
              <a:t>caught</a:t>
            </a:r>
            <a:endParaRPr lang="zh-CN" altLang="en-US" dirty="0">
              <a:latin typeface="Times" pitchFamily="2" charset="0"/>
            </a:endParaRPr>
          </a:p>
        </p:txBody>
      </p:sp>
      <p:grpSp>
        <p:nvGrpSpPr>
          <p:cNvPr id="17" name="组合 16">
            <a:extLst>
              <a:ext uri="{FF2B5EF4-FFF2-40B4-BE49-F238E27FC236}">
                <a16:creationId xmlns:a16="http://schemas.microsoft.com/office/drawing/2014/main" id="{074EC351-0D3A-864A-911C-9A48A81E5E7A}"/>
              </a:ext>
            </a:extLst>
          </p:cNvPr>
          <p:cNvGrpSpPr/>
          <p:nvPr/>
        </p:nvGrpSpPr>
        <p:grpSpPr>
          <a:xfrm>
            <a:off x="89931" y="1382437"/>
            <a:ext cx="1967469" cy="1436963"/>
            <a:chOff x="80448" y="1215646"/>
            <a:chExt cx="1833051" cy="1436963"/>
          </a:xfrm>
        </p:grpSpPr>
        <p:sp>
          <p:nvSpPr>
            <p:cNvPr id="18" name="Rectangle 15">
              <a:extLst>
                <a:ext uri="{FF2B5EF4-FFF2-40B4-BE49-F238E27FC236}">
                  <a16:creationId xmlns:a16="http://schemas.microsoft.com/office/drawing/2014/main" id="{B5C2CB18-63DE-3148-8EE8-F3894DD01B27}"/>
                </a:ext>
              </a:extLst>
            </p:cNvPr>
            <p:cNvSpPr/>
            <p:nvPr/>
          </p:nvSpPr>
          <p:spPr>
            <a:xfrm>
              <a:off x="80448" y="1215646"/>
              <a:ext cx="1833051" cy="1436963"/>
            </a:xfrm>
            <a:prstGeom prst="rect">
              <a:avLst/>
            </a:prstGeom>
            <a:solidFill>
              <a:schemeClr val="bg1"/>
            </a:solidFill>
            <a:ln>
              <a:solidFill>
                <a:srgbClr val="C0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solidFill>
                  <a:srgbClr val="C00000"/>
                </a:solidFill>
                <a:latin typeface="Times" pitchFamily="2" charset="0"/>
              </a:endParaRPr>
            </a:p>
          </p:txBody>
        </p:sp>
        <p:sp>
          <p:nvSpPr>
            <p:cNvPr id="19" name="文本框 18">
              <a:extLst>
                <a:ext uri="{FF2B5EF4-FFF2-40B4-BE49-F238E27FC236}">
                  <a16:creationId xmlns:a16="http://schemas.microsoft.com/office/drawing/2014/main" id="{CA6AEB3F-AA49-374F-8CA0-D6DECB22E6E7}"/>
                </a:ext>
              </a:extLst>
            </p:cNvPr>
            <p:cNvSpPr txBox="1"/>
            <p:nvPr/>
          </p:nvSpPr>
          <p:spPr>
            <a:xfrm>
              <a:off x="152400" y="1258669"/>
              <a:ext cx="1736069" cy="584775"/>
            </a:xfrm>
            <a:prstGeom prst="rect">
              <a:avLst/>
            </a:prstGeom>
            <a:noFill/>
          </p:spPr>
          <p:txBody>
            <a:bodyPr wrap="square" rtlCol="0">
              <a:spAutoFit/>
            </a:bodyPr>
            <a:lstStyle/>
            <a:p>
              <a:r>
                <a:rPr kumimoji="1" lang="en-US" altLang="zh-CN" sz="1600" dirty="0">
                  <a:latin typeface="Times" pitchFamily="2" charset="0"/>
                </a:rPr>
                <a:t>1.</a:t>
              </a:r>
              <a:r>
                <a:rPr kumimoji="1" lang="zh-CN" altLang="en-US" sz="1600" dirty="0">
                  <a:latin typeface="Times" pitchFamily="2" charset="0"/>
                </a:rPr>
                <a:t> </a:t>
              </a:r>
              <a:r>
                <a:rPr kumimoji="1" lang="en-US" altLang="zh-CN" sz="1600" dirty="0">
                  <a:latin typeface="Times" pitchFamily="2" charset="0"/>
                </a:rPr>
                <a:t>The </a:t>
              </a:r>
              <a:r>
                <a:rPr kumimoji="1" lang="en-US" altLang="zh-CN" sz="1600" dirty="0">
                  <a:solidFill>
                    <a:srgbClr val="C00000"/>
                  </a:solidFill>
                  <a:latin typeface="Times" pitchFamily="2" charset="0"/>
                </a:rPr>
                <a:t>less</a:t>
              </a:r>
              <a:r>
                <a:rPr kumimoji="1" lang="zh-CN" altLang="en-US" sz="1600" dirty="0">
                  <a:latin typeface="Times" pitchFamily="2" charset="0"/>
                </a:rPr>
                <a:t> </a:t>
              </a:r>
              <a:r>
                <a:rPr kumimoji="1" lang="en-US" altLang="zh-CN" sz="1600" dirty="0">
                  <a:latin typeface="Times" pitchFamily="2" charset="0"/>
                </a:rPr>
                <a:t>usage, the </a:t>
              </a:r>
              <a:r>
                <a:rPr kumimoji="1" lang="en-US" altLang="zh-CN" sz="1600" dirty="0">
                  <a:solidFill>
                    <a:srgbClr val="C00000"/>
                  </a:solidFill>
                  <a:latin typeface="Times" pitchFamily="2" charset="0"/>
                </a:rPr>
                <a:t>higher</a:t>
              </a:r>
              <a:r>
                <a:rPr kumimoji="1" lang="en-US" altLang="zh-CN" sz="1600" dirty="0">
                  <a:latin typeface="Times" pitchFamily="2" charset="0"/>
                </a:rPr>
                <a:t> the NTL; </a:t>
              </a:r>
            </a:p>
          </p:txBody>
        </p:sp>
      </p:grpSp>
      <p:sp>
        <p:nvSpPr>
          <p:cNvPr id="3" name="矩形 2">
            <a:extLst>
              <a:ext uri="{FF2B5EF4-FFF2-40B4-BE49-F238E27FC236}">
                <a16:creationId xmlns:a16="http://schemas.microsoft.com/office/drawing/2014/main" id="{94C92603-FFE0-A24F-93AA-96EF9496C246}"/>
              </a:ext>
            </a:extLst>
          </p:cNvPr>
          <p:cNvSpPr/>
          <p:nvPr/>
        </p:nvSpPr>
        <p:spPr>
          <a:xfrm>
            <a:off x="156272" y="1944171"/>
            <a:ext cx="1874262" cy="830997"/>
          </a:xfrm>
          <a:prstGeom prst="rect">
            <a:avLst/>
          </a:prstGeom>
        </p:spPr>
        <p:txBody>
          <a:bodyPr wrap="square">
            <a:spAutoFit/>
          </a:bodyPr>
          <a:lstStyle/>
          <a:p>
            <a:r>
              <a:rPr kumimoji="1" lang="en-US" altLang="zh-CN" sz="1600" dirty="0">
                <a:latin typeface="Times" pitchFamily="2" charset="0"/>
              </a:rPr>
              <a:t>2.</a:t>
            </a:r>
            <a:r>
              <a:rPr kumimoji="1" lang="zh-CN" altLang="en-US" sz="1600" dirty="0">
                <a:latin typeface="Times" pitchFamily="2" charset="0"/>
              </a:rPr>
              <a:t> </a:t>
            </a:r>
            <a:r>
              <a:rPr kumimoji="1" lang="en-US" altLang="zh-CN" sz="1600" dirty="0">
                <a:latin typeface="Times" pitchFamily="2" charset="0"/>
              </a:rPr>
              <a:t>After on-site checking, the NTL became </a:t>
            </a:r>
            <a:r>
              <a:rPr kumimoji="1" lang="en-US" altLang="zh-CN" sz="1600" dirty="0">
                <a:solidFill>
                  <a:srgbClr val="C00000"/>
                </a:solidFill>
                <a:latin typeface="Times" pitchFamily="2" charset="0"/>
              </a:rPr>
              <a:t>stable</a:t>
            </a:r>
            <a:r>
              <a:rPr kumimoji="1" lang="en-US" altLang="zh-CN" sz="1600" dirty="0">
                <a:latin typeface="Times" pitchFamily="2" charset="0"/>
              </a:rPr>
              <a:t>.</a:t>
            </a:r>
            <a:endParaRPr kumimoji="1" lang="zh-CN" altLang="en-US" sz="1600" dirty="0">
              <a:latin typeface="Times" pitchFamily="2" charset="0"/>
            </a:endParaRPr>
          </a:p>
        </p:txBody>
      </p:sp>
      <p:sp>
        <p:nvSpPr>
          <p:cNvPr id="20" name="Rectangle 15">
            <a:extLst>
              <a:ext uri="{FF2B5EF4-FFF2-40B4-BE49-F238E27FC236}">
                <a16:creationId xmlns:a16="http://schemas.microsoft.com/office/drawing/2014/main" id="{D4FF5F32-AF01-1D4C-9902-182CBC58FD83}"/>
              </a:ext>
            </a:extLst>
          </p:cNvPr>
          <p:cNvSpPr/>
          <p:nvPr/>
        </p:nvSpPr>
        <p:spPr>
          <a:xfrm>
            <a:off x="5356252" y="1747157"/>
            <a:ext cx="2568548" cy="1066800"/>
          </a:xfrm>
          <a:prstGeom prst="rect">
            <a:avLst/>
          </a:prstGeom>
          <a:noFill/>
          <a:ln>
            <a:solidFill>
              <a:srgbClr val="C0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solidFill>
                <a:srgbClr val="C00000"/>
              </a:solidFill>
              <a:latin typeface="Times" pitchFamily="2" charset="0"/>
            </a:endParaRPr>
          </a:p>
        </p:txBody>
      </p:sp>
      <p:cxnSp>
        <p:nvCxnSpPr>
          <p:cNvPr id="21" name="Straight Arrow Connector 3">
            <a:extLst>
              <a:ext uri="{FF2B5EF4-FFF2-40B4-BE49-F238E27FC236}">
                <a16:creationId xmlns:a16="http://schemas.microsoft.com/office/drawing/2014/main" id="{320B7E70-36BD-6749-B5E7-E4677D37D49E}"/>
              </a:ext>
            </a:extLst>
          </p:cNvPr>
          <p:cNvCxnSpPr>
            <a:cxnSpLocks/>
          </p:cNvCxnSpPr>
          <p:nvPr/>
        </p:nvCxnSpPr>
        <p:spPr>
          <a:xfrm>
            <a:off x="1788583" y="4114800"/>
            <a:ext cx="345017" cy="381000"/>
          </a:xfrm>
          <a:prstGeom prst="straightConnector1">
            <a:avLst/>
          </a:prstGeom>
          <a:ln w="44450" cmpd="sng">
            <a:solidFill>
              <a:srgbClr val="C000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7C5CCA84-D6C8-8140-B494-34D29C499119}"/>
              </a:ext>
            </a:extLst>
          </p:cNvPr>
          <p:cNvGrpSpPr/>
          <p:nvPr/>
        </p:nvGrpSpPr>
        <p:grpSpPr>
          <a:xfrm>
            <a:off x="70206" y="3767793"/>
            <a:ext cx="1718376" cy="883545"/>
            <a:chOff x="152400" y="1206121"/>
            <a:chExt cx="1761099" cy="883545"/>
          </a:xfrm>
        </p:grpSpPr>
        <p:sp>
          <p:nvSpPr>
            <p:cNvPr id="27" name="Rectangle 15">
              <a:extLst>
                <a:ext uri="{FF2B5EF4-FFF2-40B4-BE49-F238E27FC236}">
                  <a16:creationId xmlns:a16="http://schemas.microsoft.com/office/drawing/2014/main" id="{7F5F56DE-A1DC-6146-A0EA-25F4F25D3C85}"/>
                </a:ext>
              </a:extLst>
            </p:cNvPr>
            <p:cNvSpPr/>
            <p:nvPr/>
          </p:nvSpPr>
          <p:spPr>
            <a:xfrm>
              <a:off x="152400" y="1206121"/>
              <a:ext cx="1761099" cy="880407"/>
            </a:xfrm>
            <a:prstGeom prst="rect">
              <a:avLst/>
            </a:prstGeom>
            <a:solidFill>
              <a:schemeClr val="bg1"/>
            </a:solidFill>
            <a:ln>
              <a:solidFill>
                <a:srgbClr val="C0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solidFill>
                  <a:srgbClr val="C00000"/>
                </a:solidFill>
                <a:latin typeface="Times" pitchFamily="2" charset="0"/>
              </a:endParaRPr>
            </a:p>
          </p:txBody>
        </p:sp>
        <p:sp>
          <p:nvSpPr>
            <p:cNvPr id="28" name="文本框 27">
              <a:extLst>
                <a:ext uri="{FF2B5EF4-FFF2-40B4-BE49-F238E27FC236}">
                  <a16:creationId xmlns:a16="http://schemas.microsoft.com/office/drawing/2014/main" id="{3BDE70B1-D984-F649-804D-BE8786006E05}"/>
                </a:ext>
              </a:extLst>
            </p:cNvPr>
            <p:cNvSpPr txBox="1"/>
            <p:nvPr/>
          </p:nvSpPr>
          <p:spPr>
            <a:xfrm>
              <a:off x="251763" y="1258669"/>
              <a:ext cx="1636705" cy="830997"/>
            </a:xfrm>
            <a:prstGeom prst="rect">
              <a:avLst/>
            </a:prstGeom>
            <a:noFill/>
          </p:spPr>
          <p:txBody>
            <a:bodyPr wrap="square" rtlCol="0">
              <a:spAutoFit/>
            </a:bodyPr>
            <a:lstStyle/>
            <a:p>
              <a:r>
                <a:rPr kumimoji="1" lang="en-US" altLang="zh-CN" sz="1600" dirty="0">
                  <a:latin typeface="Times" pitchFamily="2" charset="0"/>
                </a:rPr>
                <a:t>Normal</a:t>
              </a:r>
              <a:r>
                <a:rPr kumimoji="1" lang="zh-CN" altLang="en-US" sz="1600" dirty="0">
                  <a:latin typeface="Times" pitchFamily="2" charset="0"/>
                </a:rPr>
                <a:t> </a:t>
              </a:r>
              <a:r>
                <a:rPr kumimoji="1" lang="en-US" altLang="zh-CN" sz="1600" dirty="0">
                  <a:latin typeface="Times" pitchFamily="2" charset="0"/>
                </a:rPr>
                <a:t>users</a:t>
              </a:r>
              <a:r>
                <a:rPr kumimoji="1" lang="zh-CN" altLang="en-US" sz="1600" dirty="0">
                  <a:latin typeface="Times" pitchFamily="2" charset="0"/>
                </a:rPr>
                <a:t> </a:t>
              </a:r>
              <a:r>
                <a:rPr kumimoji="1" lang="en-US" altLang="zh-CN" sz="1600" dirty="0">
                  <a:latin typeface="Times" pitchFamily="2" charset="0"/>
                </a:rPr>
                <a:t>perform</a:t>
              </a:r>
              <a:r>
                <a:rPr kumimoji="1" lang="zh-CN" altLang="en-US" sz="1600" dirty="0">
                  <a:latin typeface="Times" pitchFamily="2" charset="0"/>
                </a:rPr>
                <a:t> </a:t>
              </a:r>
              <a:r>
                <a:rPr kumimoji="1" lang="en-US" altLang="zh-CN" sz="1600" dirty="0">
                  <a:solidFill>
                    <a:srgbClr val="C00000"/>
                  </a:solidFill>
                  <a:latin typeface="Times" pitchFamily="2" charset="0"/>
                </a:rPr>
                <a:t>stable</a:t>
              </a:r>
              <a:r>
                <a:rPr kumimoji="1" lang="zh-CN" altLang="en-US" sz="1600" dirty="0">
                  <a:solidFill>
                    <a:srgbClr val="C00000"/>
                  </a:solidFill>
                  <a:latin typeface="Times" pitchFamily="2" charset="0"/>
                </a:rPr>
                <a:t> </a:t>
              </a:r>
              <a:r>
                <a:rPr kumimoji="1" lang="en-US" altLang="zh-CN" sz="1600" dirty="0">
                  <a:latin typeface="Times" pitchFamily="2" charset="0"/>
                </a:rPr>
                <a:t>and</a:t>
              </a:r>
              <a:r>
                <a:rPr kumimoji="1" lang="zh-CN" altLang="en-US" sz="1600" dirty="0">
                  <a:latin typeface="Times" pitchFamily="2" charset="0"/>
                </a:rPr>
                <a:t> </a:t>
              </a:r>
              <a:r>
                <a:rPr kumimoji="1" lang="en-US" altLang="zh-CN" sz="1600" dirty="0">
                  <a:solidFill>
                    <a:srgbClr val="C00000"/>
                  </a:solidFill>
                  <a:latin typeface="Times" pitchFamily="2" charset="0"/>
                </a:rPr>
                <a:t>regular</a:t>
              </a:r>
              <a:r>
                <a:rPr kumimoji="1" lang="en-US" altLang="zh-CN" sz="1600" dirty="0">
                  <a:latin typeface="Times" pitchFamily="2" charset="0"/>
                </a:rPr>
                <a:t>.</a:t>
              </a:r>
            </a:p>
          </p:txBody>
        </p:sp>
      </p:grpSp>
      <p:cxnSp>
        <p:nvCxnSpPr>
          <p:cNvPr id="30" name="Straight Arrow Connector 3">
            <a:extLst>
              <a:ext uri="{FF2B5EF4-FFF2-40B4-BE49-F238E27FC236}">
                <a16:creationId xmlns:a16="http://schemas.microsoft.com/office/drawing/2014/main" id="{CEA392D0-438B-DC41-A472-A389594F8B21}"/>
              </a:ext>
            </a:extLst>
          </p:cNvPr>
          <p:cNvCxnSpPr>
            <a:cxnSpLocks/>
            <a:stCxn id="32" idx="1"/>
          </p:cNvCxnSpPr>
          <p:nvPr/>
        </p:nvCxnSpPr>
        <p:spPr>
          <a:xfrm flipH="1">
            <a:off x="8001000" y="4440666"/>
            <a:ext cx="152702" cy="588534"/>
          </a:xfrm>
          <a:prstGeom prst="straightConnector1">
            <a:avLst/>
          </a:prstGeom>
          <a:ln w="44450" cmpd="sng">
            <a:solidFill>
              <a:srgbClr val="C000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B0ADCE33-0DA0-1245-887E-B4D2BDD1E5D3}"/>
              </a:ext>
            </a:extLst>
          </p:cNvPr>
          <p:cNvGrpSpPr/>
          <p:nvPr/>
        </p:nvGrpSpPr>
        <p:grpSpPr>
          <a:xfrm>
            <a:off x="8153702" y="3875782"/>
            <a:ext cx="1682092" cy="1153418"/>
            <a:chOff x="152400" y="1116687"/>
            <a:chExt cx="1761099" cy="1153418"/>
          </a:xfrm>
        </p:grpSpPr>
        <p:sp>
          <p:nvSpPr>
            <p:cNvPr id="32" name="Rectangle 15">
              <a:extLst>
                <a:ext uri="{FF2B5EF4-FFF2-40B4-BE49-F238E27FC236}">
                  <a16:creationId xmlns:a16="http://schemas.microsoft.com/office/drawing/2014/main" id="{C7A0A1E4-8421-AC44-8228-3C4C428D8355}"/>
                </a:ext>
              </a:extLst>
            </p:cNvPr>
            <p:cNvSpPr/>
            <p:nvPr/>
          </p:nvSpPr>
          <p:spPr>
            <a:xfrm>
              <a:off x="152400" y="1116687"/>
              <a:ext cx="1761099" cy="1129767"/>
            </a:xfrm>
            <a:prstGeom prst="rect">
              <a:avLst/>
            </a:prstGeom>
            <a:solidFill>
              <a:schemeClr val="bg1"/>
            </a:solidFill>
            <a:ln>
              <a:solidFill>
                <a:srgbClr val="C0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solidFill>
                  <a:srgbClr val="C00000"/>
                </a:solidFill>
                <a:latin typeface="Times" pitchFamily="2" charset="0"/>
              </a:endParaRPr>
            </a:p>
          </p:txBody>
        </p:sp>
        <p:sp>
          <p:nvSpPr>
            <p:cNvPr id="33" name="文本框 32">
              <a:extLst>
                <a:ext uri="{FF2B5EF4-FFF2-40B4-BE49-F238E27FC236}">
                  <a16:creationId xmlns:a16="http://schemas.microsoft.com/office/drawing/2014/main" id="{A3FFC89C-D42B-5D47-94E3-5F5EBC708C66}"/>
                </a:ext>
              </a:extLst>
            </p:cNvPr>
            <p:cNvSpPr txBox="1"/>
            <p:nvPr/>
          </p:nvSpPr>
          <p:spPr>
            <a:xfrm>
              <a:off x="251763" y="1192887"/>
              <a:ext cx="1636705" cy="1077218"/>
            </a:xfrm>
            <a:prstGeom prst="rect">
              <a:avLst/>
            </a:prstGeom>
            <a:noFill/>
          </p:spPr>
          <p:txBody>
            <a:bodyPr wrap="square" rtlCol="0">
              <a:spAutoFit/>
            </a:bodyPr>
            <a:lstStyle/>
            <a:p>
              <a:r>
                <a:rPr kumimoji="1" lang="en-US" altLang="zh-CN" sz="1600" dirty="0">
                  <a:latin typeface="Times" pitchFamily="2" charset="0"/>
                </a:rPr>
                <a:t>Usage</a:t>
              </a:r>
              <a:r>
                <a:rPr kumimoji="1" lang="zh-CN" altLang="en-US" sz="1600" dirty="0">
                  <a:latin typeface="Times" pitchFamily="2" charset="0"/>
                </a:rPr>
                <a:t> </a:t>
              </a:r>
              <a:r>
                <a:rPr kumimoji="1" lang="en-US" altLang="zh-CN" sz="1600" dirty="0">
                  <a:solidFill>
                    <a:srgbClr val="C00000"/>
                  </a:solidFill>
                  <a:latin typeface="Times" pitchFamily="2" charset="0"/>
                </a:rPr>
                <a:t>increases</a:t>
              </a:r>
              <a:r>
                <a:rPr kumimoji="1" lang="zh-CN" altLang="en-US" sz="1600" dirty="0">
                  <a:latin typeface="Times" pitchFamily="2" charset="0"/>
                </a:rPr>
                <a:t> </a:t>
              </a:r>
              <a:r>
                <a:rPr kumimoji="1" lang="en-US" altLang="zh-CN" sz="1600" dirty="0">
                  <a:latin typeface="Times" pitchFamily="2" charset="0"/>
                </a:rPr>
                <a:t>and</a:t>
              </a:r>
              <a:r>
                <a:rPr kumimoji="1" lang="zh-CN" altLang="en-US" sz="1600" dirty="0">
                  <a:latin typeface="Times" pitchFamily="2" charset="0"/>
                </a:rPr>
                <a:t> </a:t>
              </a:r>
              <a:r>
                <a:rPr kumimoji="1" lang="en-US" altLang="zh-CN" sz="1600" dirty="0">
                  <a:latin typeface="Times" pitchFamily="2" charset="0"/>
                </a:rPr>
                <a:t>NTL</a:t>
              </a:r>
              <a:r>
                <a:rPr kumimoji="1" lang="zh-CN" altLang="en-US" sz="1600" dirty="0">
                  <a:latin typeface="Times" pitchFamily="2" charset="0"/>
                </a:rPr>
                <a:t> </a:t>
              </a:r>
              <a:r>
                <a:rPr kumimoji="1" lang="en-US" altLang="zh-CN" sz="1600" dirty="0">
                  <a:solidFill>
                    <a:srgbClr val="C00000"/>
                  </a:solidFill>
                  <a:latin typeface="Times" pitchFamily="2" charset="0"/>
                </a:rPr>
                <a:t>drops</a:t>
              </a:r>
              <a:r>
                <a:rPr kumimoji="1" lang="zh-CN" altLang="en-US" sz="1600" dirty="0">
                  <a:latin typeface="Times" pitchFamily="2" charset="0"/>
                </a:rPr>
                <a:t> </a:t>
              </a:r>
              <a:r>
                <a:rPr kumimoji="1" lang="en-US" altLang="zh-CN" sz="1600" dirty="0">
                  <a:latin typeface="Times" pitchFamily="2" charset="0"/>
                </a:rPr>
                <a:t>after</a:t>
              </a:r>
              <a:r>
                <a:rPr kumimoji="1" lang="zh-CN" altLang="en-US" sz="1600" dirty="0">
                  <a:latin typeface="Times" pitchFamily="2" charset="0"/>
                </a:rPr>
                <a:t> </a:t>
              </a:r>
              <a:r>
                <a:rPr kumimoji="1" lang="en-US" altLang="zh-CN" sz="1600" dirty="0">
                  <a:latin typeface="Times" pitchFamily="2" charset="0"/>
                </a:rPr>
                <a:t>being</a:t>
              </a:r>
              <a:r>
                <a:rPr kumimoji="1" lang="zh-CN" altLang="en-US" sz="1600" dirty="0">
                  <a:latin typeface="Times" pitchFamily="2" charset="0"/>
                </a:rPr>
                <a:t> </a:t>
              </a:r>
              <a:r>
                <a:rPr kumimoji="1" lang="en-US" altLang="zh-CN" sz="1600" dirty="0">
                  <a:latin typeface="Times" pitchFamily="2" charset="0"/>
                </a:rPr>
                <a:t>caught.</a:t>
              </a:r>
              <a:endParaRPr kumimoji="1" lang="en-US" altLang="zh-CN" sz="1600" b="1" dirty="0">
                <a:latin typeface="Times" pitchFamily="2" charset="0"/>
              </a:endParaRPr>
            </a:p>
          </p:txBody>
        </p:sp>
      </p:grpSp>
      <p:cxnSp>
        <p:nvCxnSpPr>
          <p:cNvPr id="36" name="Straight Arrow Connector 3">
            <a:extLst>
              <a:ext uri="{FF2B5EF4-FFF2-40B4-BE49-F238E27FC236}">
                <a16:creationId xmlns:a16="http://schemas.microsoft.com/office/drawing/2014/main" id="{BC2B11C6-4015-374C-B153-47E27FD56523}"/>
              </a:ext>
            </a:extLst>
          </p:cNvPr>
          <p:cNvCxnSpPr>
            <a:cxnSpLocks/>
            <a:stCxn id="32" idx="1"/>
          </p:cNvCxnSpPr>
          <p:nvPr/>
        </p:nvCxnSpPr>
        <p:spPr>
          <a:xfrm flipH="1" flipV="1">
            <a:off x="8001000" y="4343400"/>
            <a:ext cx="152702" cy="97266"/>
          </a:xfrm>
          <a:prstGeom prst="straightConnector1">
            <a:avLst/>
          </a:prstGeom>
          <a:ln w="44450" cmpd="sng">
            <a:solidFill>
              <a:srgbClr val="C00000"/>
            </a:solidFill>
            <a:tailEnd type="triangle" w="sm" len="med"/>
          </a:ln>
        </p:spPr>
        <p:style>
          <a:lnRef idx="1">
            <a:schemeClr val="accent1"/>
          </a:lnRef>
          <a:fillRef idx="0">
            <a:schemeClr val="accent1"/>
          </a:fillRef>
          <a:effectRef idx="0">
            <a:schemeClr val="accent1"/>
          </a:effectRef>
          <a:fontRef idx="minor">
            <a:schemeClr val="tx1"/>
          </a:fontRef>
        </p:style>
      </p:cxnSp>
      <p:sp>
        <p:nvSpPr>
          <p:cNvPr id="34" name="Rectangle 10">
            <a:extLst>
              <a:ext uri="{FF2B5EF4-FFF2-40B4-BE49-F238E27FC236}">
                <a16:creationId xmlns:a16="http://schemas.microsoft.com/office/drawing/2014/main" id="{A9E71066-476D-C146-BC12-BE79908EAAFB}"/>
              </a:ext>
            </a:extLst>
          </p:cNvPr>
          <p:cNvSpPr/>
          <p:nvPr/>
        </p:nvSpPr>
        <p:spPr>
          <a:xfrm>
            <a:off x="2667000" y="5960789"/>
            <a:ext cx="4885283" cy="516211"/>
          </a:xfrm>
          <a:prstGeom prst="rect">
            <a:avLst/>
          </a:prstGeom>
          <a:ln w="38100">
            <a:solidFill>
              <a:srgbClr val="C00000"/>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a:latin typeface="Times" pitchFamily="2" charset="0"/>
                <a:ea typeface="Microsoft YaHei" panose="020B0503020204020204" pitchFamily="34" charset="-122"/>
              </a:rPr>
              <a:t>NTL is a </a:t>
            </a:r>
            <a:r>
              <a:rPr lang="en-US" altLang="zh-CN" sz="2000" dirty="0">
                <a:solidFill>
                  <a:schemeClr val="tx1"/>
                </a:solidFill>
                <a:latin typeface="Times" pitchFamily="2" charset="0"/>
                <a:ea typeface="Microsoft YaHei" panose="020B0503020204020204" pitchFamily="34" charset="-122"/>
              </a:rPr>
              <a:t>signal</a:t>
            </a:r>
            <a:r>
              <a:rPr lang="en-US" altLang="zh-CN" sz="2000" dirty="0">
                <a:latin typeface="Times" pitchFamily="2" charset="0"/>
                <a:ea typeface="Microsoft YaHei" panose="020B0503020204020204" pitchFamily="34" charset="-122"/>
              </a:rPr>
              <a:t> for electricity theft.</a:t>
            </a:r>
          </a:p>
        </p:txBody>
      </p:sp>
    </p:spTree>
    <p:extLst>
      <p:ext uri="{BB962C8B-B14F-4D97-AF65-F5344CB8AC3E}">
        <p14:creationId xmlns:p14="http://schemas.microsoft.com/office/powerpoint/2010/main" val="3355403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22" presetClass="entr" presetSubtype="8" fill="hold" grpId="1"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7"/>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3"/>
                                        </p:tgtEl>
                                        <p:attrNameLst>
                                          <p:attrName>style.visibility</p:attrName>
                                        </p:attrNameLst>
                                      </p:cBhvr>
                                      <p:to>
                                        <p:strVal val="hidden"/>
                                      </p:to>
                                    </p:set>
                                  </p:childTnLst>
                                </p:cTn>
                              </p:par>
                              <p:par>
                                <p:cTn id="38" presetID="1" presetClass="exit" presetSubtype="0" fill="hold" grpId="2" nodeType="withEffect">
                                  <p:stCondLst>
                                    <p:cond delay="0"/>
                                  </p:stCondLst>
                                  <p:childTnLst>
                                    <p:set>
                                      <p:cBhvr>
                                        <p:cTn id="39" dur="1" fill="hold">
                                          <p:stCondLst>
                                            <p:cond delay="0"/>
                                          </p:stCondLst>
                                        </p:cTn>
                                        <p:tgtEl>
                                          <p:spTgt spid="20"/>
                                        </p:tgtEl>
                                        <p:attrNameLst>
                                          <p:attrName>style.visibility</p:attrName>
                                        </p:attrNameLst>
                                      </p:cBhvr>
                                      <p:to>
                                        <p:strVal val="hidden"/>
                                      </p:to>
                                    </p:set>
                                  </p:childTnLst>
                                </p:cTn>
                              </p:par>
                              <p:par>
                                <p:cTn id="40" presetID="9"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dissolv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dissolve">
                                      <p:cBhvr>
                                        <p:cTn id="6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16" grpId="0"/>
      <p:bldP spid="3" grpId="0"/>
      <p:bldP spid="3" grpId="1"/>
      <p:bldP spid="20" grpId="0" animBg="1"/>
      <p:bldP spid="20" grpId="1" animBg="1"/>
      <p:bldP spid="20" grpId="2"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462" y="152400"/>
            <a:ext cx="9363076" cy="792162"/>
          </a:xfrm>
        </p:spPr>
        <p:txBody>
          <a:bodyPr/>
          <a:lstStyle/>
          <a:p>
            <a:r>
              <a:rPr lang="en-US" altLang="zh-CN" sz="3200" b="1" dirty="0">
                <a:solidFill>
                  <a:srgbClr val="000000"/>
                </a:solidFill>
                <a:latin typeface="Times" pitchFamily="2" charset="0"/>
                <a:ea typeface="黑体"/>
                <a:cs typeface="Arial" panose="020B0604020202020204" pitchFamily="34" charset="0"/>
              </a:rPr>
              <a:t>Observation in Macro-Level</a:t>
            </a:r>
            <a:r>
              <a:rPr lang="zh-CN" altLang="en-US" sz="3200" b="1" dirty="0">
                <a:solidFill>
                  <a:srgbClr val="000000"/>
                </a:solidFill>
                <a:latin typeface="Times" pitchFamily="2" charset="0"/>
                <a:ea typeface="黑体"/>
                <a:cs typeface="Arial" panose="020B0604020202020204" pitchFamily="34" charset="0"/>
              </a:rPr>
              <a:t> </a:t>
            </a:r>
            <a:r>
              <a:rPr lang="en-US" altLang="zh-CN" sz="3200" b="1" dirty="0">
                <a:solidFill>
                  <a:srgbClr val="000000"/>
                </a:solidFill>
                <a:latin typeface="Times" pitchFamily="2" charset="0"/>
                <a:ea typeface="黑体"/>
                <a:cs typeface="Arial" panose="020B0604020202020204" pitchFamily="34" charset="0"/>
              </a:rPr>
              <a:t>(Climate)</a:t>
            </a:r>
            <a:endParaRPr lang="en-US" sz="3200" dirty="0">
              <a:latin typeface="Times" pitchFamily="2" charset="0"/>
              <a:cs typeface="Arial" panose="020B0604020202020204" pitchFamily="34" charset="0"/>
            </a:endParaRPr>
          </a:p>
        </p:txBody>
      </p:sp>
      <p:pic>
        <p:nvPicPr>
          <p:cNvPr id="8" name="图片 7">
            <a:extLst>
              <a:ext uri="{FF2B5EF4-FFF2-40B4-BE49-F238E27FC236}">
                <a16:creationId xmlns:a16="http://schemas.microsoft.com/office/drawing/2014/main" id="{219D0C2E-CAD1-214D-BDDD-5CDA52CBE5D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1482446"/>
            <a:ext cx="4648200" cy="2488430"/>
          </a:xfrm>
          <a:prstGeom prst="rect">
            <a:avLst/>
          </a:prstGeom>
        </p:spPr>
      </p:pic>
      <p:pic>
        <p:nvPicPr>
          <p:cNvPr id="10" name="图片 9">
            <a:extLst>
              <a:ext uri="{FF2B5EF4-FFF2-40B4-BE49-F238E27FC236}">
                <a16:creationId xmlns:a16="http://schemas.microsoft.com/office/drawing/2014/main" id="{9178E4F4-9389-1B48-AD87-C47DFAF52043}"/>
              </a:ext>
            </a:extLst>
          </p:cNvPr>
          <p:cNvPicPr>
            <a:picLocks noChangeAspect="1"/>
          </p:cNvPicPr>
          <p:nvPr/>
        </p:nvPicPr>
        <p:blipFill rotWithShape="1">
          <a:blip r:embed="rId4">
            <a:extLst>
              <a:ext uri="{28A0092B-C50C-407E-A947-70E740481C1C}">
                <a14:useLocalDpi xmlns:a14="http://schemas.microsoft.com/office/drawing/2010/main"/>
              </a:ext>
            </a:extLst>
          </a:blip>
          <a:srcRect b="75555"/>
          <a:stretch/>
        </p:blipFill>
        <p:spPr>
          <a:xfrm>
            <a:off x="1295213" y="4426333"/>
            <a:ext cx="7486482" cy="2176897"/>
          </a:xfrm>
          <a:prstGeom prst="rect">
            <a:avLst/>
          </a:prstGeom>
        </p:spPr>
      </p:pic>
      <p:sp>
        <p:nvSpPr>
          <p:cNvPr id="11" name="矩形 10">
            <a:extLst>
              <a:ext uri="{FF2B5EF4-FFF2-40B4-BE49-F238E27FC236}">
                <a16:creationId xmlns:a16="http://schemas.microsoft.com/office/drawing/2014/main" id="{9EAE1F07-F681-7543-82ED-218A9905CDE1}"/>
              </a:ext>
            </a:extLst>
          </p:cNvPr>
          <p:cNvSpPr/>
          <p:nvPr/>
        </p:nvSpPr>
        <p:spPr>
          <a:xfrm>
            <a:off x="762000" y="1082336"/>
            <a:ext cx="6789359" cy="400110"/>
          </a:xfrm>
          <a:prstGeom prst="rect">
            <a:avLst/>
          </a:prstGeom>
        </p:spPr>
        <p:txBody>
          <a:bodyPr wrap="none">
            <a:spAutoFit/>
          </a:bodyPr>
          <a:lstStyle/>
          <a:p>
            <a:pPr marL="342900" indent="-342900">
              <a:buClr>
                <a:srgbClr val="C00000"/>
              </a:buClr>
              <a:buFont typeface="Zapf Dingbats"/>
              <a:buChar char="❑"/>
            </a:pPr>
            <a:r>
              <a:rPr lang="en-US" altLang="zh-CN" sz="2000" b="1" dirty="0">
                <a:latin typeface="Times" pitchFamily="2" charset="0"/>
              </a:rPr>
              <a:t>Statistics:</a:t>
            </a:r>
            <a:r>
              <a:rPr lang="zh-CN" altLang="en-US" sz="2000" b="1" dirty="0">
                <a:latin typeface="Times" pitchFamily="2" charset="0"/>
              </a:rPr>
              <a:t> </a:t>
            </a:r>
            <a:r>
              <a:rPr lang="en-US" altLang="zh-CN" sz="2000" b="1" dirty="0">
                <a:latin typeface="Times" pitchFamily="2" charset="0"/>
              </a:rPr>
              <a:t>the</a:t>
            </a:r>
            <a:r>
              <a:rPr lang="zh-CN" altLang="en-US" sz="2000" b="1" dirty="0">
                <a:latin typeface="Times" pitchFamily="2" charset="0"/>
              </a:rPr>
              <a:t> </a:t>
            </a:r>
            <a:r>
              <a:rPr lang="en-US" altLang="zh-CN" sz="2000" b="1" dirty="0">
                <a:latin typeface="Times" pitchFamily="2" charset="0"/>
                <a:cs typeface="Futura Medium" panose="020B0602020204020303" pitchFamily="34" charset="-79"/>
              </a:rPr>
              <a:t>number of electricity thieves in each month </a:t>
            </a:r>
          </a:p>
        </p:txBody>
      </p:sp>
      <p:sp>
        <p:nvSpPr>
          <p:cNvPr id="13" name="矩形 12">
            <a:extLst>
              <a:ext uri="{FF2B5EF4-FFF2-40B4-BE49-F238E27FC236}">
                <a16:creationId xmlns:a16="http://schemas.microsoft.com/office/drawing/2014/main" id="{9B0E8207-6A26-AF47-944C-874C7F167F39}"/>
              </a:ext>
            </a:extLst>
          </p:cNvPr>
          <p:cNvSpPr/>
          <p:nvPr/>
        </p:nvSpPr>
        <p:spPr>
          <a:xfrm>
            <a:off x="762000" y="4038600"/>
            <a:ext cx="7514237" cy="400110"/>
          </a:xfrm>
          <a:prstGeom prst="rect">
            <a:avLst/>
          </a:prstGeom>
        </p:spPr>
        <p:txBody>
          <a:bodyPr wrap="none">
            <a:spAutoFit/>
          </a:bodyPr>
          <a:lstStyle/>
          <a:p>
            <a:pPr marL="342900" indent="-342900">
              <a:buClr>
                <a:srgbClr val="C00000"/>
              </a:buClr>
              <a:buFont typeface="Zapf Dingbats"/>
              <a:buChar char="❑"/>
            </a:pPr>
            <a:r>
              <a:rPr lang="en-US" altLang="zh-CN" sz="2000" b="1" dirty="0">
                <a:latin typeface="Times" pitchFamily="2" charset="0"/>
                <a:cs typeface="Futura Medium" panose="020B0602020204020303" pitchFamily="34" charset="-79"/>
              </a:rPr>
              <a:t>The correlations between temperature and total electricity usage</a:t>
            </a:r>
          </a:p>
        </p:txBody>
      </p:sp>
      <p:sp>
        <p:nvSpPr>
          <p:cNvPr id="14" name="Rectangle 15">
            <a:extLst>
              <a:ext uri="{FF2B5EF4-FFF2-40B4-BE49-F238E27FC236}">
                <a16:creationId xmlns:a16="http://schemas.microsoft.com/office/drawing/2014/main" id="{96CF5386-F857-484B-9632-A032801968DA}"/>
              </a:ext>
            </a:extLst>
          </p:cNvPr>
          <p:cNvSpPr/>
          <p:nvPr/>
        </p:nvSpPr>
        <p:spPr>
          <a:xfrm>
            <a:off x="3848100" y="1793978"/>
            <a:ext cx="914400" cy="2092221"/>
          </a:xfrm>
          <a:prstGeom prst="rect">
            <a:avLst/>
          </a:prstGeom>
          <a:noFill/>
          <a:ln>
            <a:solidFill>
              <a:srgbClr val="C0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solidFill>
                <a:srgbClr val="C00000"/>
              </a:solidFill>
              <a:latin typeface="Times" pitchFamily="2" charset="0"/>
            </a:endParaRPr>
          </a:p>
        </p:txBody>
      </p:sp>
      <p:sp>
        <p:nvSpPr>
          <p:cNvPr id="15" name="Rectangle 15">
            <a:extLst>
              <a:ext uri="{FF2B5EF4-FFF2-40B4-BE49-F238E27FC236}">
                <a16:creationId xmlns:a16="http://schemas.microsoft.com/office/drawing/2014/main" id="{16E5D8FC-6D1E-554F-BB10-F507BBE27246}"/>
              </a:ext>
            </a:extLst>
          </p:cNvPr>
          <p:cNvSpPr/>
          <p:nvPr/>
        </p:nvSpPr>
        <p:spPr>
          <a:xfrm>
            <a:off x="5076092" y="1793976"/>
            <a:ext cx="600808" cy="2092221"/>
          </a:xfrm>
          <a:prstGeom prst="rect">
            <a:avLst/>
          </a:prstGeom>
          <a:noFill/>
          <a:ln>
            <a:solidFill>
              <a:srgbClr val="C0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solidFill>
                <a:srgbClr val="C00000"/>
              </a:solidFill>
              <a:latin typeface="Times" pitchFamily="2" charset="0"/>
            </a:endParaRPr>
          </a:p>
        </p:txBody>
      </p:sp>
      <p:sp>
        <p:nvSpPr>
          <p:cNvPr id="16" name="Rectangle 15">
            <a:extLst>
              <a:ext uri="{FF2B5EF4-FFF2-40B4-BE49-F238E27FC236}">
                <a16:creationId xmlns:a16="http://schemas.microsoft.com/office/drawing/2014/main" id="{07463F55-18FD-1840-ADCF-D8ED5C72E1C6}"/>
              </a:ext>
            </a:extLst>
          </p:cNvPr>
          <p:cNvSpPr/>
          <p:nvPr/>
        </p:nvSpPr>
        <p:spPr>
          <a:xfrm>
            <a:off x="2013438" y="1793977"/>
            <a:ext cx="310662" cy="2092221"/>
          </a:xfrm>
          <a:prstGeom prst="rect">
            <a:avLst/>
          </a:prstGeom>
          <a:noFill/>
          <a:ln>
            <a:solidFill>
              <a:srgbClr val="C0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solidFill>
                <a:srgbClr val="C00000"/>
              </a:solidFill>
              <a:latin typeface="Times" pitchFamily="2" charset="0"/>
            </a:endParaRPr>
          </a:p>
        </p:txBody>
      </p:sp>
      <p:sp>
        <p:nvSpPr>
          <p:cNvPr id="17" name="文本框 16">
            <a:extLst>
              <a:ext uri="{FF2B5EF4-FFF2-40B4-BE49-F238E27FC236}">
                <a16:creationId xmlns:a16="http://schemas.microsoft.com/office/drawing/2014/main" id="{52D992CF-B64E-C444-9A11-46A8583E3287}"/>
              </a:ext>
            </a:extLst>
          </p:cNvPr>
          <p:cNvSpPr txBox="1"/>
          <p:nvPr/>
        </p:nvSpPr>
        <p:spPr>
          <a:xfrm>
            <a:off x="3909197" y="1495980"/>
            <a:ext cx="792205" cy="307777"/>
          </a:xfrm>
          <a:prstGeom prst="rect">
            <a:avLst/>
          </a:prstGeom>
          <a:noFill/>
        </p:spPr>
        <p:txBody>
          <a:bodyPr wrap="none" rtlCol="0">
            <a:spAutoFit/>
          </a:bodyPr>
          <a:lstStyle/>
          <a:p>
            <a:r>
              <a:rPr kumimoji="1" lang="en-US" altLang="zh-CN" sz="1400" dirty="0">
                <a:solidFill>
                  <a:srgbClr val="C00000"/>
                </a:solidFill>
                <a:latin typeface="Times" pitchFamily="2" charset="0"/>
              </a:rPr>
              <a:t>Summer</a:t>
            </a:r>
            <a:endParaRPr kumimoji="1" lang="zh-CN" altLang="en-US" sz="1400" dirty="0">
              <a:solidFill>
                <a:srgbClr val="C00000"/>
              </a:solidFill>
              <a:latin typeface="Times" pitchFamily="2" charset="0"/>
            </a:endParaRPr>
          </a:p>
        </p:txBody>
      </p:sp>
      <p:sp>
        <p:nvSpPr>
          <p:cNvPr id="18" name="文本框 17">
            <a:extLst>
              <a:ext uri="{FF2B5EF4-FFF2-40B4-BE49-F238E27FC236}">
                <a16:creationId xmlns:a16="http://schemas.microsoft.com/office/drawing/2014/main" id="{4C40173F-3DEB-1843-B897-425CB5351183}"/>
              </a:ext>
            </a:extLst>
          </p:cNvPr>
          <p:cNvSpPr txBox="1"/>
          <p:nvPr/>
        </p:nvSpPr>
        <p:spPr>
          <a:xfrm>
            <a:off x="5038454" y="1495979"/>
            <a:ext cx="676083" cy="307777"/>
          </a:xfrm>
          <a:prstGeom prst="rect">
            <a:avLst/>
          </a:prstGeom>
          <a:noFill/>
        </p:spPr>
        <p:txBody>
          <a:bodyPr wrap="none" rtlCol="0">
            <a:spAutoFit/>
          </a:bodyPr>
          <a:lstStyle/>
          <a:p>
            <a:r>
              <a:rPr kumimoji="1" lang="en-US" altLang="zh-CN" sz="1400" dirty="0">
                <a:solidFill>
                  <a:srgbClr val="C00000"/>
                </a:solidFill>
                <a:latin typeface="Times" pitchFamily="2" charset="0"/>
              </a:rPr>
              <a:t>Winter</a:t>
            </a:r>
            <a:endParaRPr kumimoji="1" lang="zh-CN" altLang="en-US" sz="1400" dirty="0">
              <a:solidFill>
                <a:srgbClr val="C00000"/>
              </a:solidFill>
              <a:latin typeface="Times" pitchFamily="2" charset="0"/>
            </a:endParaRPr>
          </a:p>
        </p:txBody>
      </p:sp>
      <p:sp>
        <p:nvSpPr>
          <p:cNvPr id="19" name="文本框 18">
            <a:extLst>
              <a:ext uri="{FF2B5EF4-FFF2-40B4-BE49-F238E27FC236}">
                <a16:creationId xmlns:a16="http://schemas.microsoft.com/office/drawing/2014/main" id="{5C2A8D9B-526D-C94C-B979-8C0C1C190F78}"/>
              </a:ext>
            </a:extLst>
          </p:cNvPr>
          <p:cNvSpPr txBox="1"/>
          <p:nvPr/>
        </p:nvSpPr>
        <p:spPr>
          <a:xfrm>
            <a:off x="6235421" y="1849498"/>
            <a:ext cx="2908579" cy="1754326"/>
          </a:xfrm>
          <a:prstGeom prst="rect">
            <a:avLst/>
          </a:prstGeom>
          <a:noFill/>
        </p:spPr>
        <p:txBody>
          <a:bodyPr wrap="square" rtlCol="0">
            <a:spAutoFit/>
          </a:bodyPr>
          <a:lstStyle/>
          <a:p>
            <a:pPr algn="just"/>
            <a:r>
              <a:rPr kumimoji="1" lang="en-US" altLang="zh-CN" dirty="0">
                <a:solidFill>
                  <a:srgbClr val="C00000"/>
                </a:solidFill>
                <a:latin typeface="Times" pitchFamily="2" charset="0"/>
              </a:rPr>
              <a:t>Climatic conditions </a:t>
            </a:r>
            <a:r>
              <a:rPr kumimoji="1" lang="en-US" altLang="zh-CN" dirty="0">
                <a:latin typeface="Times" pitchFamily="2" charset="0"/>
              </a:rPr>
              <a:t>would influence the </a:t>
            </a:r>
            <a:r>
              <a:rPr kumimoji="1" lang="en-US" altLang="zh-CN" dirty="0">
                <a:solidFill>
                  <a:srgbClr val="C00000"/>
                </a:solidFill>
                <a:latin typeface="Times" pitchFamily="2" charset="0"/>
              </a:rPr>
              <a:t>user behavior</a:t>
            </a:r>
            <a:r>
              <a:rPr kumimoji="1" lang="en-US" altLang="zh-CN" dirty="0">
                <a:latin typeface="Times" pitchFamily="2" charset="0"/>
              </a:rPr>
              <a:t> of electricity usage</a:t>
            </a:r>
            <a:r>
              <a:rPr kumimoji="1" lang="zh-CN" altLang="en-US" dirty="0">
                <a:latin typeface="Times" pitchFamily="2" charset="0"/>
              </a:rPr>
              <a:t> </a:t>
            </a:r>
            <a:r>
              <a:rPr kumimoji="1" lang="en-US" altLang="zh-CN" dirty="0">
                <a:latin typeface="Times" pitchFamily="2" charset="0"/>
              </a:rPr>
              <a:t>(e.g.,</a:t>
            </a:r>
            <a:r>
              <a:rPr kumimoji="1" lang="zh-CN" altLang="en-US" dirty="0">
                <a:latin typeface="Times" pitchFamily="2" charset="0"/>
              </a:rPr>
              <a:t> </a:t>
            </a:r>
            <a:r>
              <a:rPr kumimoji="1" lang="en-US" altLang="zh-CN" dirty="0">
                <a:latin typeface="Times" pitchFamily="2" charset="0"/>
              </a:rPr>
              <a:t>the</a:t>
            </a:r>
            <a:r>
              <a:rPr kumimoji="1" lang="zh-CN" altLang="en-US" dirty="0">
                <a:latin typeface="Times" pitchFamily="2" charset="0"/>
              </a:rPr>
              <a:t> </a:t>
            </a:r>
            <a:r>
              <a:rPr kumimoji="1" lang="en-US" altLang="zh-CN" dirty="0">
                <a:latin typeface="Times" pitchFamily="2" charset="0"/>
              </a:rPr>
              <a:t>usage</a:t>
            </a:r>
            <a:r>
              <a:rPr kumimoji="1" lang="zh-CN" altLang="en-US" dirty="0">
                <a:latin typeface="Times" pitchFamily="2" charset="0"/>
              </a:rPr>
              <a:t> </a:t>
            </a:r>
            <a:r>
              <a:rPr kumimoji="1" lang="en-US" altLang="zh-CN" dirty="0">
                <a:latin typeface="Times" pitchFamily="2" charset="0"/>
              </a:rPr>
              <a:t>of</a:t>
            </a:r>
            <a:r>
              <a:rPr kumimoji="1" lang="zh-CN" altLang="en-US" dirty="0">
                <a:latin typeface="Times" pitchFamily="2" charset="0"/>
              </a:rPr>
              <a:t> </a:t>
            </a:r>
            <a:r>
              <a:rPr kumimoji="1" lang="en-US" altLang="zh-CN" dirty="0">
                <a:latin typeface="Times" pitchFamily="2" charset="0"/>
              </a:rPr>
              <a:t>the</a:t>
            </a:r>
            <a:r>
              <a:rPr kumimoji="1" lang="zh-CN" altLang="en-US" dirty="0">
                <a:latin typeface="Times" pitchFamily="2" charset="0"/>
              </a:rPr>
              <a:t> </a:t>
            </a:r>
            <a:r>
              <a:rPr kumimoji="1" lang="en-US" altLang="zh-CN" dirty="0">
                <a:solidFill>
                  <a:srgbClr val="C00000"/>
                </a:solidFill>
                <a:latin typeface="Times" pitchFamily="2" charset="0"/>
              </a:rPr>
              <a:t>air conditioner,</a:t>
            </a:r>
            <a:r>
              <a:rPr kumimoji="1" lang="zh-CN" altLang="en-US" dirty="0">
                <a:solidFill>
                  <a:srgbClr val="C00000"/>
                </a:solidFill>
                <a:latin typeface="Times" pitchFamily="2" charset="0"/>
              </a:rPr>
              <a:t> </a:t>
            </a:r>
            <a:r>
              <a:rPr kumimoji="1" lang="en-US" altLang="zh-CN" dirty="0">
                <a:solidFill>
                  <a:srgbClr val="C00000"/>
                </a:solidFill>
                <a:latin typeface="Times" pitchFamily="2" charset="0"/>
              </a:rPr>
              <a:t>heaters</a:t>
            </a:r>
            <a:r>
              <a:rPr kumimoji="1" lang="en-US" altLang="zh-CN" dirty="0">
                <a:latin typeface="Times" pitchFamily="2" charset="0"/>
              </a:rPr>
              <a:t>,</a:t>
            </a:r>
            <a:r>
              <a:rPr kumimoji="1" lang="zh-CN" altLang="en-US" dirty="0">
                <a:latin typeface="Times" pitchFamily="2" charset="0"/>
              </a:rPr>
              <a:t> </a:t>
            </a:r>
            <a:r>
              <a:rPr kumimoji="1" lang="en-US" altLang="zh-CN" dirty="0">
                <a:latin typeface="Times" pitchFamily="2" charset="0"/>
              </a:rPr>
              <a:t>etc.)</a:t>
            </a:r>
            <a:r>
              <a:rPr kumimoji="1" lang="zh-CN" altLang="en-US" dirty="0">
                <a:latin typeface="Times" pitchFamily="2" charset="0"/>
              </a:rPr>
              <a:t> </a:t>
            </a:r>
            <a:r>
              <a:rPr kumimoji="1" lang="en-US" altLang="zh-CN" dirty="0">
                <a:latin typeface="Times" pitchFamily="2" charset="0"/>
              </a:rPr>
              <a:t>and</a:t>
            </a:r>
            <a:r>
              <a:rPr kumimoji="1" lang="zh-CN" altLang="en-US" dirty="0">
                <a:latin typeface="Times" pitchFamily="2" charset="0"/>
              </a:rPr>
              <a:t> </a:t>
            </a:r>
            <a:r>
              <a:rPr kumimoji="1" lang="en-US" altLang="zh-CN" dirty="0">
                <a:latin typeface="Times" pitchFamily="2" charset="0"/>
              </a:rPr>
              <a:t>lead</a:t>
            </a:r>
            <a:r>
              <a:rPr kumimoji="1" lang="zh-CN" altLang="en-US" dirty="0">
                <a:latin typeface="Times" pitchFamily="2" charset="0"/>
              </a:rPr>
              <a:t> </a:t>
            </a:r>
            <a:r>
              <a:rPr kumimoji="1" lang="en-US" altLang="zh-CN" dirty="0">
                <a:latin typeface="Times" pitchFamily="2" charset="0"/>
              </a:rPr>
              <a:t>people</a:t>
            </a:r>
            <a:r>
              <a:rPr kumimoji="1" lang="zh-CN" altLang="en-US" dirty="0">
                <a:latin typeface="Times" pitchFamily="2" charset="0"/>
              </a:rPr>
              <a:t> </a:t>
            </a:r>
            <a:r>
              <a:rPr kumimoji="1" lang="en-US" altLang="zh-CN" dirty="0">
                <a:latin typeface="Times" pitchFamily="2" charset="0"/>
              </a:rPr>
              <a:t>to</a:t>
            </a:r>
            <a:r>
              <a:rPr kumimoji="1" lang="zh-CN" altLang="en-US" dirty="0">
                <a:latin typeface="Times" pitchFamily="2" charset="0"/>
              </a:rPr>
              <a:t> </a:t>
            </a:r>
            <a:r>
              <a:rPr kumimoji="1" lang="en-US" altLang="zh-CN" dirty="0">
                <a:latin typeface="Times" pitchFamily="2" charset="0"/>
              </a:rPr>
              <a:t>pilfer</a:t>
            </a:r>
            <a:r>
              <a:rPr kumimoji="1" lang="zh-CN" altLang="en-US" dirty="0">
                <a:latin typeface="Times" pitchFamily="2" charset="0"/>
              </a:rPr>
              <a:t> </a:t>
            </a:r>
            <a:r>
              <a:rPr kumimoji="1" lang="en-US" altLang="zh-CN" dirty="0">
                <a:latin typeface="Times" pitchFamily="2" charset="0"/>
              </a:rPr>
              <a:t>electricity.</a:t>
            </a:r>
            <a:endParaRPr kumimoji="1" lang="zh-CN" altLang="en-US" dirty="0">
              <a:latin typeface="Times" pitchFamily="2" charset="0"/>
            </a:endParaRPr>
          </a:p>
        </p:txBody>
      </p:sp>
      <p:sp>
        <p:nvSpPr>
          <p:cNvPr id="20" name="Rectangle 15">
            <a:extLst>
              <a:ext uri="{FF2B5EF4-FFF2-40B4-BE49-F238E27FC236}">
                <a16:creationId xmlns:a16="http://schemas.microsoft.com/office/drawing/2014/main" id="{3D231358-76B9-6941-87F0-6000241382BF}"/>
              </a:ext>
            </a:extLst>
          </p:cNvPr>
          <p:cNvSpPr/>
          <p:nvPr/>
        </p:nvSpPr>
        <p:spPr>
          <a:xfrm>
            <a:off x="3162300" y="4887999"/>
            <a:ext cx="1600200" cy="1208002"/>
          </a:xfrm>
          <a:prstGeom prst="rect">
            <a:avLst/>
          </a:prstGeom>
          <a:noFill/>
          <a:ln>
            <a:solidFill>
              <a:srgbClr val="C0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solidFill>
                <a:srgbClr val="C00000"/>
              </a:solidFill>
              <a:latin typeface="Times" pitchFamily="2" charset="0"/>
            </a:endParaRPr>
          </a:p>
        </p:txBody>
      </p:sp>
      <p:sp>
        <p:nvSpPr>
          <p:cNvPr id="21" name="Rectangle 15">
            <a:extLst>
              <a:ext uri="{FF2B5EF4-FFF2-40B4-BE49-F238E27FC236}">
                <a16:creationId xmlns:a16="http://schemas.microsoft.com/office/drawing/2014/main" id="{88F7777A-934F-0B41-8CC2-DB4BFA0AE1FC}"/>
              </a:ext>
            </a:extLst>
          </p:cNvPr>
          <p:cNvSpPr/>
          <p:nvPr/>
        </p:nvSpPr>
        <p:spPr>
          <a:xfrm>
            <a:off x="6254470" y="4887999"/>
            <a:ext cx="1746529" cy="1208002"/>
          </a:xfrm>
          <a:prstGeom prst="rect">
            <a:avLst/>
          </a:prstGeom>
          <a:noFill/>
          <a:ln>
            <a:solidFill>
              <a:srgbClr val="C0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solidFill>
                <a:srgbClr val="C00000"/>
              </a:solidFill>
              <a:latin typeface="Times" pitchFamily="2" charset="0"/>
            </a:endParaRPr>
          </a:p>
        </p:txBody>
      </p:sp>
      <p:sp>
        <p:nvSpPr>
          <p:cNvPr id="22" name="Rectangle 2">
            <a:extLst>
              <a:ext uri="{FF2B5EF4-FFF2-40B4-BE49-F238E27FC236}">
                <a16:creationId xmlns:a16="http://schemas.microsoft.com/office/drawing/2014/main" id="{375EA957-4A8C-B244-AC82-BA9B3AACE2D1}"/>
              </a:ext>
            </a:extLst>
          </p:cNvPr>
          <p:cNvSpPr/>
          <p:nvPr/>
        </p:nvSpPr>
        <p:spPr>
          <a:xfrm>
            <a:off x="1524000" y="6513077"/>
            <a:ext cx="3555880" cy="307777"/>
          </a:xfrm>
          <a:prstGeom prst="rect">
            <a:avLst/>
          </a:prstGeom>
        </p:spPr>
        <p:txBody>
          <a:bodyPr wrap="square">
            <a:spAutoFit/>
          </a:bodyPr>
          <a:lstStyle/>
          <a:p>
            <a:r>
              <a:rPr lang="en-US" altLang="zh-CN" sz="1400" dirty="0">
                <a:solidFill>
                  <a:srgbClr val="C00000"/>
                </a:solidFill>
                <a:latin typeface="Times" pitchFamily="2" charset="0"/>
              </a:rPr>
              <a:t>Increased</a:t>
            </a:r>
            <a:r>
              <a:rPr lang="zh-CN" altLang="en-US" sz="1400" dirty="0">
                <a:solidFill>
                  <a:srgbClr val="C00000"/>
                </a:solidFill>
                <a:latin typeface="Times" pitchFamily="2" charset="0"/>
              </a:rPr>
              <a:t> </a:t>
            </a:r>
            <a:r>
              <a:rPr lang="en-US" altLang="zh-CN" sz="1400" dirty="0">
                <a:solidFill>
                  <a:srgbClr val="C00000"/>
                </a:solidFill>
                <a:latin typeface="Times" pitchFamily="2" charset="0"/>
              </a:rPr>
              <a:t>electricity</a:t>
            </a:r>
            <a:r>
              <a:rPr lang="zh-CN" altLang="en-US" sz="1400" dirty="0">
                <a:solidFill>
                  <a:srgbClr val="C00000"/>
                </a:solidFill>
                <a:latin typeface="Times" pitchFamily="2" charset="0"/>
              </a:rPr>
              <a:t> </a:t>
            </a:r>
            <a:r>
              <a:rPr lang="en-US" altLang="zh-CN" sz="1400" dirty="0">
                <a:solidFill>
                  <a:srgbClr val="C00000"/>
                </a:solidFill>
                <a:latin typeface="Times" pitchFamily="2" charset="0"/>
              </a:rPr>
              <a:t>with</a:t>
            </a:r>
            <a:r>
              <a:rPr lang="zh-CN" altLang="en-US" sz="1400" dirty="0">
                <a:solidFill>
                  <a:srgbClr val="C00000"/>
                </a:solidFill>
                <a:latin typeface="Times" pitchFamily="2" charset="0"/>
              </a:rPr>
              <a:t> </a:t>
            </a:r>
            <a:r>
              <a:rPr lang="en-US" altLang="zh-CN" sz="1400" dirty="0">
                <a:solidFill>
                  <a:srgbClr val="C00000"/>
                </a:solidFill>
                <a:latin typeface="Times" pitchFamily="2" charset="0"/>
              </a:rPr>
              <a:t>the</a:t>
            </a:r>
            <a:r>
              <a:rPr lang="zh-CN" altLang="en-US" sz="1400" dirty="0">
                <a:solidFill>
                  <a:srgbClr val="C00000"/>
                </a:solidFill>
                <a:latin typeface="Times" pitchFamily="2" charset="0"/>
              </a:rPr>
              <a:t> </a:t>
            </a:r>
            <a:r>
              <a:rPr lang="en-US" altLang="zh-CN" sz="1400" dirty="0">
                <a:solidFill>
                  <a:srgbClr val="C00000"/>
                </a:solidFill>
                <a:latin typeface="Times" pitchFamily="2" charset="0"/>
              </a:rPr>
              <a:t>high</a:t>
            </a:r>
            <a:r>
              <a:rPr lang="zh-CN" altLang="en-US" sz="1400" dirty="0">
                <a:solidFill>
                  <a:srgbClr val="C00000"/>
                </a:solidFill>
                <a:latin typeface="Times" pitchFamily="2" charset="0"/>
              </a:rPr>
              <a:t> </a:t>
            </a:r>
            <a:r>
              <a:rPr lang="en-US" altLang="zh-CN" sz="1400" dirty="0">
                <a:solidFill>
                  <a:srgbClr val="C00000"/>
                </a:solidFill>
                <a:latin typeface="Times" pitchFamily="2" charset="0"/>
              </a:rPr>
              <a:t>temperature</a:t>
            </a:r>
            <a:r>
              <a:rPr lang="zh-CN" altLang="en-US" sz="1400" dirty="0">
                <a:solidFill>
                  <a:srgbClr val="C00000"/>
                </a:solidFill>
                <a:latin typeface="Times" pitchFamily="2" charset="0"/>
              </a:rPr>
              <a:t> </a:t>
            </a:r>
            <a:endParaRPr lang="en-US" sz="1400" dirty="0">
              <a:solidFill>
                <a:srgbClr val="C00000"/>
              </a:solidFill>
              <a:latin typeface="Times" pitchFamily="2" charset="0"/>
            </a:endParaRPr>
          </a:p>
        </p:txBody>
      </p:sp>
      <p:cxnSp>
        <p:nvCxnSpPr>
          <p:cNvPr id="23" name="Straight Arrow Connector 6">
            <a:extLst>
              <a:ext uri="{FF2B5EF4-FFF2-40B4-BE49-F238E27FC236}">
                <a16:creationId xmlns:a16="http://schemas.microsoft.com/office/drawing/2014/main" id="{AA783DC2-8365-B044-91DE-21F9C20FDF85}"/>
              </a:ext>
            </a:extLst>
          </p:cNvPr>
          <p:cNvCxnSpPr>
            <a:cxnSpLocks/>
            <a:endCxn id="20" idx="2"/>
          </p:cNvCxnSpPr>
          <p:nvPr/>
        </p:nvCxnSpPr>
        <p:spPr>
          <a:xfrm flipH="1" flipV="1">
            <a:off x="3962400" y="6096001"/>
            <a:ext cx="69912" cy="417076"/>
          </a:xfrm>
          <a:prstGeom prst="straightConnector1">
            <a:avLst/>
          </a:prstGeom>
          <a:ln w="44450" cmpd="sng">
            <a:solidFill>
              <a:srgbClr val="C00000"/>
            </a:solidFill>
            <a:tailEnd type="triangle" w="sm" len="med"/>
          </a:ln>
        </p:spPr>
        <p:style>
          <a:lnRef idx="1">
            <a:schemeClr val="accent1"/>
          </a:lnRef>
          <a:fillRef idx="0">
            <a:schemeClr val="accent1"/>
          </a:fillRef>
          <a:effectRef idx="0">
            <a:schemeClr val="accent1"/>
          </a:effectRef>
          <a:fontRef idx="minor">
            <a:schemeClr val="tx1"/>
          </a:fontRef>
        </p:style>
      </p:cxnSp>
      <p:sp>
        <p:nvSpPr>
          <p:cNvPr id="27" name="Rectangle 2">
            <a:extLst>
              <a:ext uri="{FF2B5EF4-FFF2-40B4-BE49-F238E27FC236}">
                <a16:creationId xmlns:a16="http://schemas.microsoft.com/office/drawing/2014/main" id="{775A481A-3ED2-D74E-B505-15C4567191CB}"/>
              </a:ext>
            </a:extLst>
          </p:cNvPr>
          <p:cNvSpPr/>
          <p:nvPr/>
        </p:nvSpPr>
        <p:spPr>
          <a:xfrm>
            <a:off x="5314751" y="6519750"/>
            <a:ext cx="3524449" cy="307777"/>
          </a:xfrm>
          <a:prstGeom prst="rect">
            <a:avLst/>
          </a:prstGeom>
        </p:spPr>
        <p:txBody>
          <a:bodyPr wrap="square">
            <a:spAutoFit/>
          </a:bodyPr>
          <a:lstStyle/>
          <a:p>
            <a:r>
              <a:rPr lang="en-US" altLang="zh-CN" sz="1400" dirty="0">
                <a:solidFill>
                  <a:srgbClr val="C00000"/>
                </a:solidFill>
                <a:latin typeface="Times" pitchFamily="2" charset="0"/>
              </a:rPr>
              <a:t>Increased</a:t>
            </a:r>
            <a:r>
              <a:rPr lang="zh-CN" altLang="en-US" sz="1400" dirty="0">
                <a:solidFill>
                  <a:srgbClr val="C00000"/>
                </a:solidFill>
                <a:latin typeface="Times" pitchFamily="2" charset="0"/>
              </a:rPr>
              <a:t> </a:t>
            </a:r>
            <a:r>
              <a:rPr lang="en-US" altLang="zh-CN" sz="1400" dirty="0">
                <a:solidFill>
                  <a:srgbClr val="C00000"/>
                </a:solidFill>
                <a:latin typeface="Times" pitchFamily="2" charset="0"/>
              </a:rPr>
              <a:t>electricity</a:t>
            </a:r>
            <a:r>
              <a:rPr lang="zh-CN" altLang="en-US" sz="1400" dirty="0">
                <a:solidFill>
                  <a:srgbClr val="C00000"/>
                </a:solidFill>
                <a:latin typeface="Times" pitchFamily="2" charset="0"/>
              </a:rPr>
              <a:t> </a:t>
            </a:r>
            <a:r>
              <a:rPr lang="en-US" altLang="zh-CN" sz="1400" dirty="0">
                <a:solidFill>
                  <a:srgbClr val="C00000"/>
                </a:solidFill>
                <a:latin typeface="Times" pitchFamily="2" charset="0"/>
              </a:rPr>
              <a:t>with</a:t>
            </a:r>
            <a:r>
              <a:rPr lang="zh-CN" altLang="en-US" sz="1400" dirty="0">
                <a:solidFill>
                  <a:srgbClr val="C00000"/>
                </a:solidFill>
                <a:latin typeface="Times" pitchFamily="2" charset="0"/>
              </a:rPr>
              <a:t> </a:t>
            </a:r>
            <a:r>
              <a:rPr lang="en-US" altLang="zh-CN" sz="1400" dirty="0">
                <a:solidFill>
                  <a:srgbClr val="C00000"/>
                </a:solidFill>
                <a:latin typeface="Times" pitchFamily="2" charset="0"/>
              </a:rPr>
              <a:t>the</a:t>
            </a:r>
            <a:r>
              <a:rPr lang="zh-CN" altLang="en-US" sz="1400" dirty="0">
                <a:solidFill>
                  <a:srgbClr val="C00000"/>
                </a:solidFill>
                <a:latin typeface="Times" pitchFamily="2" charset="0"/>
              </a:rPr>
              <a:t> </a:t>
            </a:r>
            <a:r>
              <a:rPr lang="en-US" altLang="zh-CN" sz="1400" dirty="0">
                <a:solidFill>
                  <a:srgbClr val="C00000"/>
                </a:solidFill>
                <a:latin typeface="Times" pitchFamily="2" charset="0"/>
              </a:rPr>
              <a:t>low</a:t>
            </a:r>
            <a:r>
              <a:rPr lang="zh-CN" altLang="en-US" sz="1400" dirty="0">
                <a:solidFill>
                  <a:srgbClr val="C00000"/>
                </a:solidFill>
                <a:latin typeface="Times" pitchFamily="2" charset="0"/>
              </a:rPr>
              <a:t> </a:t>
            </a:r>
            <a:r>
              <a:rPr lang="en-US" altLang="zh-CN" sz="1400" dirty="0">
                <a:solidFill>
                  <a:srgbClr val="C00000"/>
                </a:solidFill>
                <a:latin typeface="Times" pitchFamily="2" charset="0"/>
              </a:rPr>
              <a:t>temperature</a:t>
            </a:r>
            <a:r>
              <a:rPr lang="zh-CN" altLang="en-US" sz="1400" dirty="0">
                <a:solidFill>
                  <a:srgbClr val="C00000"/>
                </a:solidFill>
                <a:latin typeface="Times" pitchFamily="2" charset="0"/>
              </a:rPr>
              <a:t> </a:t>
            </a:r>
            <a:endParaRPr lang="en-US" sz="1400" dirty="0">
              <a:solidFill>
                <a:srgbClr val="C00000"/>
              </a:solidFill>
              <a:latin typeface="Times" pitchFamily="2" charset="0"/>
            </a:endParaRPr>
          </a:p>
        </p:txBody>
      </p:sp>
      <p:cxnSp>
        <p:nvCxnSpPr>
          <p:cNvPr id="28" name="Straight Arrow Connector 6">
            <a:extLst>
              <a:ext uri="{FF2B5EF4-FFF2-40B4-BE49-F238E27FC236}">
                <a16:creationId xmlns:a16="http://schemas.microsoft.com/office/drawing/2014/main" id="{02B0E3E3-969F-A249-B542-7F8F91A9D70F}"/>
              </a:ext>
            </a:extLst>
          </p:cNvPr>
          <p:cNvCxnSpPr>
            <a:cxnSpLocks/>
          </p:cNvCxnSpPr>
          <p:nvPr/>
        </p:nvCxnSpPr>
        <p:spPr>
          <a:xfrm flipH="1" flipV="1">
            <a:off x="7159388" y="6102674"/>
            <a:ext cx="69912" cy="417076"/>
          </a:xfrm>
          <a:prstGeom prst="straightConnector1">
            <a:avLst/>
          </a:prstGeom>
          <a:ln w="44450" cmpd="sng">
            <a:solidFill>
              <a:srgbClr val="C00000"/>
            </a:solidFill>
            <a:tailEnd type="triangle" w="sm" len="med"/>
          </a:ln>
        </p:spPr>
        <p:style>
          <a:lnRef idx="1">
            <a:schemeClr val="accent1"/>
          </a:lnRef>
          <a:fillRef idx="0">
            <a:schemeClr val="accent1"/>
          </a:fillRef>
          <a:effectRef idx="0">
            <a:schemeClr val="accent1"/>
          </a:effectRef>
          <a:fontRef idx="minor">
            <a:schemeClr val="tx1"/>
          </a:fontRef>
        </p:style>
      </p:cxnSp>
      <p:sp>
        <p:nvSpPr>
          <p:cNvPr id="29" name="Rectangle 10">
            <a:extLst>
              <a:ext uri="{FF2B5EF4-FFF2-40B4-BE49-F238E27FC236}">
                <a16:creationId xmlns:a16="http://schemas.microsoft.com/office/drawing/2014/main" id="{74A098B3-243E-874B-A00F-A69BD02478C7}"/>
              </a:ext>
            </a:extLst>
          </p:cNvPr>
          <p:cNvSpPr/>
          <p:nvPr/>
        </p:nvSpPr>
        <p:spPr>
          <a:xfrm>
            <a:off x="2149406" y="5036669"/>
            <a:ext cx="5851594" cy="956223"/>
          </a:xfrm>
          <a:prstGeom prst="rect">
            <a:avLst/>
          </a:prstGeom>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Times" pitchFamily="2" charset="0"/>
                <a:ea typeface="Microsoft YaHei" panose="020B0503020204020204" pitchFamily="34" charset="-122"/>
              </a:rPr>
              <a:t>Temperature</a:t>
            </a:r>
            <a:r>
              <a:rPr lang="zh-CN" altLang="en-US" sz="2400" dirty="0">
                <a:latin typeface="Times" pitchFamily="2" charset="0"/>
                <a:ea typeface="Microsoft YaHei" panose="020B0503020204020204" pitchFamily="34" charset="-122"/>
              </a:rPr>
              <a:t> </a:t>
            </a:r>
            <a:r>
              <a:rPr lang="en-US" altLang="zh-CN" sz="2400" dirty="0">
                <a:latin typeface="Times" pitchFamily="2" charset="0"/>
                <a:ea typeface="Microsoft YaHei" panose="020B0503020204020204" pitchFamily="34" charset="-122"/>
              </a:rPr>
              <a:t>is</a:t>
            </a:r>
            <a:r>
              <a:rPr lang="zh-CN" altLang="en-US" sz="2400" dirty="0">
                <a:latin typeface="Times" pitchFamily="2" charset="0"/>
                <a:ea typeface="Microsoft YaHei" panose="020B0503020204020204" pitchFamily="34" charset="-122"/>
              </a:rPr>
              <a:t> </a:t>
            </a:r>
            <a:r>
              <a:rPr lang="en-US" altLang="zh-CN" sz="2400" dirty="0">
                <a:latin typeface="Times" pitchFamily="2" charset="0"/>
                <a:ea typeface="Microsoft YaHei" panose="020B0503020204020204" pitchFamily="34" charset="-122"/>
              </a:rPr>
              <a:t>able</a:t>
            </a:r>
            <a:r>
              <a:rPr lang="zh-CN" altLang="en-US" sz="2400" dirty="0">
                <a:latin typeface="Times" pitchFamily="2" charset="0"/>
                <a:ea typeface="Microsoft YaHei" panose="020B0503020204020204" pitchFamily="34" charset="-122"/>
              </a:rPr>
              <a:t> </a:t>
            </a:r>
            <a:r>
              <a:rPr lang="en-US" altLang="zh-CN" sz="2400" dirty="0">
                <a:latin typeface="Times" pitchFamily="2" charset="0"/>
                <a:ea typeface="Microsoft YaHei" panose="020B0503020204020204" pitchFamily="34" charset="-122"/>
              </a:rPr>
              <a:t>to</a:t>
            </a:r>
            <a:r>
              <a:rPr lang="zh-CN" altLang="en-US" sz="2400" dirty="0">
                <a:latin typeface="Times" pitchFamily="2" charset="0"/>
                <a:ea typeface="Microsoft YaHei" panose="020B0503020204020204" pitchFamily="34" charset="-122"/>
              </a:rPr>
              <a:t> </a:t>
            </a:r>
            <a:r>
              <a:rPr lang="en-US" altLang="zh-CN" sz="2400" dirty="0">
                <a:latin typeface="Times" pitchFamily="2" charset="0"/>
                <a:ea typeface="Microsoft YaHei" panose="020B0503020204020204" pitchFamily="34" charset="-122"/>
              </a:rPr>
              <a:t>guide</a:t>
            </a:r>
            <a:r>
              <a:rPr lang="zh-CN" altLang="en-US" sz="2400" dirty="0">
                <a:latin typeface="Times" pitchFamily="2" charset="0"/>
                <a:ea typeface="Microsoft YaHei" panose="020B0503020204020204" pitchFamily="34" charset="-122"/>
              </a:rPr>
              <a:t> </a:t>
            </a:r>
            <a:r>
              <a:rPr lang="en-US" altLang="zh-CN" sz="2400" dirty="0">
                <a:latin typeface="Times" pitchFamily="2" charset="0"/>
                <a:ea typeface="Microsoft YaHei" panose="020B0503020204020204" pitchFamily="34" charset="-122"/>
              </a:rPr>
              <a:t>user</a:t>
            </a:r>
            <a:r>
              <a:rPr lang="zh-CN" altLang="en-US" sz="2400" dirty="0">
                <a:latin typeface="Times" pitchFamily="2" charset="0"/>
                <a:ea typeface="Microsoft YaHei" panose="020B0503020204020204" pitchFamily="34" charset="-122"/>
              </a:rPr>
              <a:t> </a:t>
            </a:r>
            <a:r>
              <a:rPr lang="en-US" altLang="zh-CN" sz="2400" dirty="0">
                <a:latin typeface="Times" pitchFamily="2" charset="0"/>
                <a:ea typeface="Microsoft YaHei" panose="020B0503020204020204" pitchFamily="34" charset="-122"/>
              </a:rPr>
              <a:t>behaviors</a:t>
            </a:r>
            <a:r>
              <a:rPr lang="zh-CN" altLang="en-US" sz="2400" dirty="0">
                <a:latin typeface="Times" pitchFamily="2" charset="0"/>
                <a:ea typeface="Microsoft YaHei" panose="020B0503020204020204" pitchFamily="34" charset="-122"/>
              </a:rPr>
              <a:t> </a:t>
            </a:r>
            <a:endParaRPr lang="en-US" altLang="zh-CN" sz="2400" dirty="0">
              <a:latin typeface="Times" pitchFamily="2" charset="0"/>
              <a:ea typeface="Microsoft YaHei" panose="020B0503020204020204" pitchFamily="34" charset="-122"/>
            </a:endParaRPr>
          </a:p>
          <a:p>
            <a:pPr algn="ctr"/>
            <a:r>
              <a:rPr lang="en-US" altLang="zh-CN" sz="2400" dirty="0">
                <a:latin typeface="Times" pitchFamily="2" charset="0"/>
                <a:ea typeface="Microsoft YaHei" panose="020B0503020204020204" pitchFamily="34" charset="-122"/>
              </a:rPr>
              <a:t>of</a:t>
            </a:r>
            <a:r>
              <a:rPr lang="zh-CN" altLang="en-US" sz="2400" dirty="0">
                <a:latin typeface="Times" pitchFamily="2" charset="0"/>
                <a:ea typeface="Microsoft YaHei" panose="020B0503020204020204" pitchFamily="34" charset="-122"/>
              </a:rPr>
              <a:t> </a:t>
            </a:r>
            <a:r>
              <a:rPr lang="en-US" altLang="zh-CN" sz="2400" dirty="0">
                <a:latin typeface="Times" pitchFamily="2" charset="0"/>
                <a:ea typeface="Microsoft YaHei" panose="020B0503020204020204" pitchFamily="34" charset="-122"/>
              </a:rPr>
              <a:t>electricity</a:t>
            </a:r>
            <a:r>
              <a:rPr lang="zh-CN" altLang="en-US" sz="2400" dirty="0">
                <a:latin typeface="Times" pitchFamily="2" charset="0"/>
                <a:ea typeface="Microsoft YaHei" panose="020B0503020204020204" pitchFamily="34" charset="-122"/>
              </a:rPr>
              <a:t> </a:t>
            </a:r>
            <a:r>
              <a:rPr lang="en-US" altLang="zh-CN" sz="2400" dirty="0">
                <a:latin typeface="Times" pitchFamily="2" charset="0"/>
                <a:ea typeface="Microsoft YaHei" panose="020B0503020204020204" pitchFamily="34" charset="-122"/>
              </a:rPr>
              <a:t>usage</a:t>
            </a:r>
            <a:endParaRPr lang="en-US" sz="2400" dirty="0">
              <a:latin typeface="Times" pitchFamily="2" charset="0"/>
              <a:ea typeface="Microsoft YaHei" panose="020B0503020204020204" pitchFamily="34" charset="-122"/>
            </a:endParaRPr>
          </a:p>
        </p:txBody>
      </p:sp>
    </p:spTree>
    <p:extLst>
      <p:ext uri="{BB962C8B-B14F-4D97-AF65-F5344CB8AC3E}">
        <p14:creationId xmlns:p14="http://schemas.microsoft.com/office/powerpoint/2010/main" val="9460033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2"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par>
                                <p:cTn id="15" presetID="1" presetClass="exit" presetSubtype="0" fill="hold" grpId="3" nodeType="with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dissolve">
                                      <p:cBhvr>
                                        <p:cTn id="19" dur="500"/>
                                        <p:tgtEl>
                                          <p:spTgt spid="1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8"/>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5"/>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16"/>
                                        </p:tgtEl>
                                        <p:attrNameLst>
                                          <p:attrName>style.visibility</p:attrName>
                                        </p:attrNameLst>
                                      </p:cBhvr>
                                      <p:to>
                                        <p:strVal val="hidden"/>
                                      </p:to>
                                    </p:set>
                                  </p:childTnLst>
                                </p:cTn>
                              </p:par>
                              <p:par>
                                <p:cTn id="34" presetID="9"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dissolv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par>
                                <p:cTn id="48" presetID="9" presetClass="entr" presetSubtype="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dissolve">
                                      <p:cBhvr>
                                        <p:cTn id="50" dur="500"/>
                                        <p:tgtEl>
                                          <p:spTgt spid="23"/>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dissolve">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0"/>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23"/>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22"/>
                                        </p:tgtEl>
                                        <p:attrNameLst>
                                          <p:attrName>style.visibility</p:attrName>
                                        </p:attrNameLst>
                                      </p:cBhvr>
                                      <p:to>
                                        <p:strVal val="hidden"/>
                                      </p:to>
                                    </p:set>
                                  </p:childTnLst>
                                </p:cTn>
                              </p:par>
                              <p:par>
                                <p:cTn id="62" presetID="9"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dissolve">
                                      <p:cBhvr>
                                        <p:cTn id="64" dur="500"/>
                                        <p:tgtEl>
                                          <p:spTgt spid="21"/>
                                        </p:tgtEl>
                                      </p:cBhvr>
                                    </p:animEffect>
                                  </p:childTnLst>
                                </p:cTn>
                              </p:par>
                              <p:par>
                                <p:cTn id="65" presetID="9"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dissolve">
                                      <p:cBhvr>
                                        <p:cTn id="67" dur="500"/>
                                        <p:tgtEl>
                                          <p:spTgt spid="28"/>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1"/>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28"/>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27"/>
                                        </p:tgtEl>
                                        <p:attrNameLst>
                                          <p:attrName>style.visibility</p:attrName>
                                        </p:attrNameLst>
                                      </p:cBhvr>
                                      <p:to>
                                        <p:strVal val="hidden"/>
                                      </p:to>
                                    </p:set>
                                  </p:childTnLst>
                                </p:cTn>
                              </p:par>
                              <p:par>
                                <p:cTn id="79" presetID="9"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dissolve">
                                      <p:cBhvr>
                                        <p:cTn id="8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2" animBg="1"/>
      <p:bldP spid="14" grpId="3" animBg="1"/>
      <p:bldP spid="15" grpId="0" animBg="1"/>
      <p:bldP spid="15" grpId="1" animBg="1"/>
      <p:bldP spid="16" grpId="0" animBg="1"/>
      <p:bldP spid="16" grpId="1" animBg="1"/>
      <p:bldP spid="17" grpId="0"/>
      <p:bldP spid="17" grpId="1"/>
      <p:bldP spid="18" grpId="0"/>
      <p:bldP spid="18" grpId="1"/>
      <p:bldP spid="19" grpId="0"/>
      <p:bldP spid="20" grpId="0" animBg="1"/>
      <p:bldP spid="20" grpId="1" animBg="1"/>
      <p:bldP spid="21" grpId="0" animBg="1"/>
      <p:bldP spid="21" grpId="1" animBg="1"/>
      <p:bldP spid="22" grpId="0"/>
      <p:bldP spid="22" grpId="1"/>
      <p:bldP spid="27" grpId="0"/>
      <p:bldP spid="27" grpId="1"/>
      <p:bldP spid="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462" y="152400"/>
            <a:ext cx="9363076" cy="792162"/>
          </a:xfrm>
        </p:spPr>
        <p:txBody>
          <a:bodyPr/>
          <a:lstStyle/>
          <a:p>
            <a:r>
              <a:rPr lang="en-US" altLang="zh-CN" sz="3200" b="1" dirty="0">
                <a:solidFill>
                  <a:srgbClr val="000000"/>
                </a:solidFill>
                <a:latin typeface="Times" pitchFamily="2" charset="0"/>
                <a:ea typeface="黑体"/>
                <a:cs typeface="Arial" panose="020B0604020202020204" pitchFamily="34" charset="0"/>
              </a:rPr>
              <a:t>Observation in Macro-Level</a:t>
            </a:r>
            <a:r>
              <a:rPr lang="zh-CN" altLang="en-US" sz="3200" b="1" dirty="0">
                <a:solidFill>
                  <a:srgbClr val="000000"/>
                </a:solidFill>
                <a:latin typeface="Times" pitchFamily="2" charset="0"/>
                <a:ea typeface="黑体"/>
                <a:cs typeface="Arial" panose="020B0604020202020204" pitchFamily="34" charset="0"/>
              </a:rPr>
              <a:t> </a:t>
            </a:r>
            <a:r>
              <a:rPr lang="en-US" altLang="zh-CN" sz="3200" b="1" dirty="0">
                <a:solidFill>
                  <a:srgbClr val="000000"/>
                </a:solidFill>
                <a:latin typeface="Times" pitchFamily="2" charset="0"/>
                <a:ea typeface="黑体"/>
                <a:cs typeface="Arial" panose="020B0604020202020204" pitchFamily="34" charset="0"/>
              </a:rPr>
              <a:t>(Climate)</a:t>
            </a:r>
            <a:endParaRPr lang="en-US" sz="3200" dirty="0">
              <a:latin typeface="Times" pitchFamily="2" charset="0"/>
              <a:cs typeface="Arial" panose="020B0604020202020204" pitchFamily="34" charset="0"/>
            </a:endParaRPr>
          </a:p>
        </p:txBody>
      </p:sp>
      <p:pic>
        <p:nvPicPr>
          <p:cNvPr id="12" name="Picture 11">
            <a:extLst>
              <a:ext uri="{FF2B5EF4-FFF2-40B4-BE49-F238E27FC236}">
                <a16:creationId xmlns:a16="http://schemas.microsoft.com/office/drawing/2014/main" id="{12503125-A455-9148-BC17-1B8F4CBD12FC}"/>
              </a:ext>
            </a:extLst>
          </p:cNvPr>
          <p:cNvPicPr>
            <a:picLocks noChangeAspect="1"/>
          </p:cNvPicPr>
          <p:nvPr/>
        </p:nvPicPr>
        <p:blipFill rotWithShape="1">
          <a:blip r:embed="rId3">
            <a:extLst>
              <a:ext uri="{28A0092B-C50C-407E-A947-70E740481C1C}">
                <a14:useLocalDpi xmlns:a14="http://schemas.microsoft.com/office/drawing/2010/main"/>
              </a:ext>
            </a:extLst>
          </a:blip>
          <a:srcRect t="43892"/>
          <a:stretch/>
        </p:blipFill>
        <p:spPr>
          <a:xfrm>
            <a:off x="1597200" y="1126961"/>
            <a:ext cx="6480000" cy="2744670"/>
          </a:xfrm>
          <a:prstGeom prst="rect">
            <a:avLst/>
          </a:prstGeom>
        </p:spPr>
      </p:pic>
      <p:sp>
        <p:nvSpPr>
          <p:cNvPr id="3" name="Rectangle 2">
            <a:extLst>
              <a:ext uri="{FF2B5EF4-FFF2-40B4-BE49-F238E27FC236}">
                <a16:creationId xmlns:a16="http://schemas.microsoft.com/office/drawing/2014/main" id="{75F63B56-E426-7D47-808E-C1FBF6B6AC20}"/>
              </a:ext>
            </a:extLst>
          </p:cNvPr>
          <p:cNvSpPr/>
          <p:nvPr/>
        </p:nvSpPr>
        <p:spPr>
          <a:xfrm>
            <a:off x="8077200" y="1340885"/>
            <a:ext cx="1371600" cy="646331"/>
          </a:xfrm>
          <a:prstGeom prst="rect">
            <a:avLst/>
          </a:prstGeom>
          <a:ln>
            <a:noFill/>
          </a:ln>
        </p:spPr>
        <p:txBody>
          <a:bodyPr wrap="square">
            <a:spAutoFit/>
          </a:bodyPr>
          <a:lstStyle/>
          <a:p>
            <a:r>
              <a:rPr lang="en-US" dirty="0">
                <a:solidFill>
                  <a:srgbClr val="C00000"/>
                </a:solidFill>
                <a:latin typeface="Times" pitchFamily="2" charset="0"/>
              </a:rPr>
              <a:t>Wasserstein</a:t>
            </a:r>
            <a:r>
              <a:rPr lang="zh-CN" altLang="en-US" dirty="0">
                <a:solidFill>
                  <a:srgbClr val="C00000"/>
                </a:solidFill>
                <a:latin typeface="Times" pitchFamily="2" charset="0"/>
              </a:rPr>
              <a:t> </a:t>
            </a:r>
            <a:r>
              <a:rPr lang="en-US" altLang="zh-CN" dirty="0">
                <a:solidFill>
                  <a:srgbClr val="C00000"/>
                </a:solidFill>
                <a:latin typeface="Times" pitchFamily="2" charset="0"/>
              </a:rPr>
              <a:t>distance</a:t>
            </a:r>
            <a:r>
              <a:rPr lang="zh-CN" altLang="en-US" dirty="0">
                <a:solidFill>
                  <a:srgbClr val="C00000"/>
                </a:solidFill>
                <a:latin typeface="Times" pitchFamily="2" charset="0"/>
              </a:rPr>
              <a:t> </a:t>
            </a:r>
            <a:endParaRPr lang="en-US" dirty="0">
              <a:solidFill>
                <a:srgbClr val="C00000"/>
              </a:solidFill>
              <a:latin typeface="Times" pitchFamily="2" charset="0"/>
            </a:endParaRPr>
          </a:p>
        </p:txBody>
      </p:sp>
      <p:cxnSp>
        <p:nvCxnSpPr>
          <p:cNvPr id="7" name="Straight Arrow Connector 6">
            <a:extLst>
              <a:ext uri="{FF2B5EF4-FFF2-40B4-BE49-F238E27FC236}">
                <a16:creationId xmlns:a16="http://schemas.microsoft.com/office/drawing/2014/main" id="{E6E53E5A-D208-3341-8C34-323330CD3A9B}"/>
              </a:ext>
            </a:extLst>
          </p:cNvPr>
          <p:cNvCxnSpPr>
            <a:cxnSpLocks/>
          </p:cNvCxnSpPr>
          <p:nvPr/>
        </p:nvCxnSpPr>
        <p:spPr>
          <a:xfrm flipH="1">
            <a:off x="7721359" y="1681052"/>
            <a:ext cx="412407" cy="381000"/>
          </a:xfrm>
          <a:prstGeom prst="straightConnector1">
            <a:avLst/>
          </a:prstGeom>
          <a:ln w="44450" cmpd="sng">
            <a:solidFill>
              <a:srgbClr val="C00000"/>
            </a:solidFill>
            <a:tailEnd type="triangle" w="sm" len="med"/>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12C0C897-05AE-8343-9597-4E088B5B0790}"/>
              </a:ext>
            </a:extLst>
          </p:cNvPr>
          <p:cNvPicPr>
            <a:picLocks noChangeAspect="1"/>
          </p:cNvPicPr>
          <p:nvPr/>
        </p:nvPicPr>
        <p:blipFill rotWithShape="1">
          <a:blip r:embed="rId4">
            <a:extLst>
              <a:ext uri="{28A0092B-C50C-407E-A947-70E740481C1C}">
                <a14:useLocalDpi xmlns:a14="http://schemas.microsoft.com/office/drawing/2010/main"/>
              </a:ext>
            </a:extLst>
          </a:blip>
          <a:srcRect t="63353" r="35278"/>
          <a:stretch/>
        </p:blipFill>
        <p:spPr>
          <a:xfrm>
            <a:off x="1597200" y="3956980"/>
            <a:ext cx="4194000" cy="2824820"/>
          </a:xfrm>
          <a:prstGeom prst="rect">
            <a:avLst/>
          </a:prstGeom>
        </p:spPr>
      </p:pic>
      <p:pic>
        <p:nvPicPr>
          <p:cNvPr id="10" name="图片 9">
            <a:extLst>
              <a:ext uri="{FF2B5EF4-FFF2-40B4-BE49-F238E27FC236}">
                <a16:creationId xmlns:a16="http://schemas.microsoft.com/office/drawing/2014/main" id="{335678F3-C190-EF4A-BCA4-F3AC51644220}"/>
              </a:ext>
            </a:extLst>
          </p:cNvPr>
          <p:cNvPicPr>
            <a:picLocks noChangeAspect="1"/>
          </p:cNvPicPr>
          <p:nvPr/>
        </p:nvPicPr>
        <p:blipFill rotWithShape="1">
          <a:blip r:embed="rId4">
            <a:extLst>
              <a:ext uri="{28A0092B-C50C-407E-A947-70E740481C1C}">
                <a14:useLocalDpi xmlns:a14="http://schemas.microsoft.com/office/drawing/2010/main"/>
              </a:ext>
            </a:extLst>
          </a:blip>
          <a:srcRect l="63500" t="63353"/>
          <a:stretch/>
        </p:blipFill>
        <p:spPr>
          <a:xfrm>
            <a:off x="5768566" y="3956980"/>
            <a:ext cx="2365200" cy="2824820"/>
          </a:xfrm>
          <a:prstGeom prst="rect">
            <a:avLst/>
          </a:prstGeom>
        </p:spPr>
      </p:pic>
      <p:sp>
        <p:nvSpPr>
          <p:cNvPr id="16" name="Rectangle 15">
            <a:extLst>
              <a:ext uri="{FF2B5EF4-FFF2-40B4-BE49-F238E27FC236}">
                <a16:creationId xmlns:a16="http://schemas.microsoft.com/office/drawing/2014/main" id="{1A9B1C74-E0B8-2D42-972E-32052EE33B43}"/>
              </a:ext>
            </a:extLst>
          </p:cNvPr>
          <p:cNvSpPr/>
          <p:nvPr/>
        </p:nvSpPr>
        <p:spPr>
          <a:xfrm>
            <a:off x="7264159" y="1453185"/>
            <a:ext cx="660641" cy="2092221"/>
          </a:xfrm>
          <a:prstGeom prst="rect">
            <a:avLst/>
          </a:prstGeom>
          <a:noFill/>
          <a:ln>
            <a:solidFill>
              <a:srgbClr val="C0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solidFill>
                <a:srgbClr val="C00000"/>
              </a:solidFill>
              <a:latin typeface="Times" pitchFamily="2" charset="0"/>
            </a:endParaRPr>
          </a:p>
        </p:txBody>
      </p:sp>
      <p:sp>
        <p:nvSpPr>
          <p:cNvPr id="17" name="Rectangle 15">
            <a:extLst>
              <a:ext uri="{FF2B5EF4-FFF2-40B4-BE49-F238E27FC236}">
                <a16:creationId xmlns:a16="http://schemas.microsoft.com/office/drawing/2014/main" id="{6E0FC880-CE91-D94F-A7A1-05CEBDDC0C33}"/>
              </a:ext>
            </a:extLst>
          </p:cNvPr>
          <p:cNvSpPr/>
          <p:nvPr/>
        </p:nvSpPr>
        <p:spPr>
          <a:xfrm>
            <a:off x="1828800" y="1502350"/>
            <a:ext cx="2057400" cy="2092221"/>
          </a:xfrm>
          <a:prstGeom prst="rect">
            <a:avLst/>
          </a:prstGeom>
          <a:noFill/>
          <a:ln>
            <a:solidFill>
              <a:srgbClr val="C0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solidFill>
                <a:srgbClr val="C00000"/>
              </a:solidFill>
              <a:latin typeface="Times" pitchFamily="2" charset="0"/>
            </a:endParaRPr>
          </a:p>
        </p:txBody>
      </p:sp>
      <p:sp>
        <p:nvSpPr>
          <p:cNvPr id="15" name="Rectangle 10">
            <a:extLst>
              <a:ext uri="{FF2B5EF4-FFF2-40B4-BE49-F238E27FC236}">
                <a16:creationId xmlns:a16="http://schemas.microsoft.com/office/drawing/2014/main" id="{C3ED3349-2F92-624A-9BFF-0DB356B0220C}"/>
              </a:ext>
            </a:extLst>
          </p:cNvPr>
          <p:cNvSpPr/>
          <p:nvPr/>
        </p:nvSpPr>
        <p:spPr>
          <a:xfrm>
            <a:off x="2510358" y="3962400"/>
            <a:ext cx="4885283" cy="956223"/>
          </a:xfrm>
          <a:prstGeom prst="rect">
            <a:avLst/>
          </a:prstGeom>
          <a:ln w="38100">
            <a:solidFill>
              <a:srgbClr val="C00000"/>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pitchFamily="2" charset="0"/>
                <a:ea typeface="Microsoft YaHei" panose="020B0503020204020204" pitchFamily="34" charset="-122"/>
              </a:rPr>
              <a:t>The gap</a:t>
            </a:r>
            <a:r>
              <a:rPr lang="zh-CN" altLang="en-US" dirty="0">
                <a:latin typeface="Times" pitchFamily="2" charset="0"/>
                <a:ea typeface="Microsoft YaHei" panose="020B0503020204020204" pitchFamily="34" charset="-122"/>
              </a:rPr>
              <a:t> </a:t>
            </a:r>
            <a:r>
              <a:rPr lang="en-US" altLang="zh-CN" dirty="0">
                <a:latin typeface="Times" pitchFamily="2" charset="0"/>
                <a:ea typeface="Microsoft YaHei" panose="020B0503020204020204" pitchFamily="34" charset="-122"/>
              </a:rPr>
              <a:t>between thieves and normal users is larger under extremely high or low temperatures </a:t>
            </a:r>
          </a:p>
        </p:txBody>
      </p:sp>
      <p:sp>
        <p:nvSpPr>
          <p:cNvPr id="18" name="Rectangle 10">
            <a:extLst>
              <a:ext uri="{FF2B5EF4-FFF2-40B4-BE49-F238E27FC236}">
                <a16:creationId xmlns:a16="http://schemas.microsoft.com/office/drawing/2014/main" id="{0F8AA06B-6E1A-4346-B987-DCB223CB0D7B}"/>
              </a:ext>
            </a:extLst>
          </p:cNvPr>
          <p:cNvSpPr/>
          <p:nvPr/>
        </p:nvSpPr>
        <p:spPr>
          <a:xfrm>
            <a:off x="1219200" y="3200400"/>
            <a:ext cx="7391400" cy="782180"/>
          </a:xfrm>
          <a:prstGeom prst="rect">
            <a:avLst/>
          </a:prstGeom>
          <a:ln w="38100">
            <a:solidFill>
              <a:srgbClr val="C0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marL="342900" indent="-342900">
              <a:buAutoNum type="arabicPeriod"/>
            </a:pPr>
            <a:r>
              <a:rPr lang="en-US" altLang="zh-CN" dirty="0">
                <a:latin typeface="Times" pitchFamily="2" charset="0"/>
              </a:rPr>
              <a:t>The scatterplot</a:t>
            </a:r>
            <a:r>
              <a:rPr lang="zh-CN" altLang="en-US" dirty="0">
                <a:latin typeface="Times" pitchFamily="2" charset="0"/>
              </a:rPr>
              <a:t> </a:t>
            </a:r>
            <a:r>
              <a:rPr lang="en-US" altLang="zh-CN" dirty="0">
                <a:latin typeface="Times" pitchFamily="2" charset="0"/>
              </a:rPr>
              <a:t>of</a:t>
            </a:r>
            <a:r>
              <a:rPr lang="zh-CN" altLang="en-US" dirty="0">
                <a:latin typeface="Times" pitchFamily="2" charset="0"/>
              </a:rPr>
              <a:t> </a:t>
            </a:r>
            <a:r>
              <a:rPr lang="en-US" altLang="zh-CN" dirty="0">
                <a:latin typeface="Times" pitchFamily="2" charset="0"/>
              </a:rPr>
              <a:t>normal</a:t>
            </a:r>
            <a:r>
              <a:rPr lang="zh-CN" altLang="en-US" dirty="0">
                <a:latin typeface="Times" pitchFamily="2" charset="0"/>
              </a:rPr>
              <a:t> </a:t>
            </a:r>
            <a:r>
              <a:rPr lang="en-US" altLang="zh-CN" dirty="0">
                <a:latin typeface="Times" pitchFamily="2" charset="0"/>
              </a:rPr>
              <a:t>users</a:t>
            </a:r>
            <a:r>
              <a:rPr lang="zh-CN" altLang="en-US" dirty="0">
                <a:latin typeface="Times" pitchFamily="2" charset="0"/>
              </a:rPr>
              <a:t> </a:t>
            </a:r>
            <a:r>
              <a:rPr lang="en-US" altLang="zh-CN" dirty="0">
                <a:latin typeface="Times" pitchFamily="2" charset="0"/>
              </a:rPr>
              <a:t>is well fitted to a specific </a:t>
            </a:r>
            <a:r>
              <a:rPr lang="en-US" altLang="zh-CN" dirty="0">
                <a:solidFill>
                  <a:srgbClr val="C00000"/>
                </a:solidFill>
                <a:latin typeface="Times" pitchFamily="2" charset="0"/>
              </a:rPr>
              <a:t>quadratic curve</a:t>
            </a:r>
            <a:r>
              <a:rPr lang="en-US" altLang="zh-CN" dirty="0">
                <a:solidFill>
                  <a:schemeClr val="tx1"/>
                </a:solidFill>
                <a:latin typeface="Times" pitchFamily="2" charset="0"/>
              </a:rPr>
              <a:t>;</a:t>
            </a:r>
          </a:p>
          <a:p>
            <a:pPr marL="342900" indent="-342900">
              <a:buFontTx/>
              <a:buAutoNum type="arabicPeriod"/>
            </a:pPr>
            <a:r>
              <a:rPr lang="en-US" altLang="zh-CN" dirty="0">
                <a:latin typeface="Times" pitchFamily="2" charset="0"/>
              </a:rPr>
              <a:t>The scatterplot of electricity thieves seems </a:t>
            </a:r>
            <a:r>
              <a:rPr lang="en-US" altLang="zh-CN" dirty="0">
                <a:solidFill>
                  <a:srgbClr val="C00000"/>
                </a:solidFill>
                <a:latin typeface="Times" pitchFamily="2" charset="0"/>
              </a:rPr>
              <a:t>disordered</a:t>
            </a:r>
            <a:r>
              <a:rPr lang="zh-CN" altLang="en-US" dirty="0">
                <a:solidFill>
                  <a:srgbClr val="C00000"/>
                </a:solidFill>
                <a:latin typeface="Times" pitchFamily="2" charset="0"/>
              </a:rPr>
              <a:t> </a:t>
            </a:r>
            <a:r>
              <a:rPr lang="en-US" altLang="zh-CN" dirty="0">
                <a:solidFill>
                  <a:schemeClr val="tx1"/>
                </a:solidFill>
                <a:latin typeface="Times" pitchFamily="2" charset="0"/>
              </a:rPr>
              <a:t>and</a:t>
            </a:r>
            <a:r>
              <a:rPr lang="zh-CN" altLang="en-US" dirty="0">
                <a:solidFill>
                  <a:srgbClr val="C00000"/>
                </a:solidFill>
                <a:latin typeface="Times" pitchFamily="2" charset="0"/>
              </a:rPr>
              <a:t> </a:t>
            </a:r>
            <a:r>
              <a:rPr lang="en-US" altLang="zh-CN" dirty="0">
                <a:solidFill>
                  <a:srgbClr val="C00000"/>
                </a:solidFill>
                <a:latin typeface="Times" pitchFamily="2" charset="0"/>
              </a:rPr>
              <a:t>irregular</a:t>
            </a:r>
            <a:r>
              <a:rPr lang="en-US" altLang="zh-CN" dirty="0">
                <a:solidFill>
                  <a:schemeClr val="tx1"/>
                </a:solidFill>
                <a:latin typeface="Times" pitchFamily="2" charset="0"/>
              </a:rPr>
              <a:t>. </a:t>
            </a:r>
          </a:p>
        </p:txBody>
      </p:sp>
    </p:spTree>
    <p:extLst>
      <p:ext uri="{BB962C8B-B14F-4D97-AF65-F5344CB8AC3E}">
        <p14:creationId xmlns:p14="http://schemas.microsoft.com/office/powerpoint/2010/main" val="21676743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dissolve">
                                      <p:cBhvr>
                                        <p:cTn id="16" dur="500"/>
                                        <p:tgtEl>
                                          <p:spTgt spid="1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dissolv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7"/>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15"/>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7"/>
                                        </p:tgtEl>
                                        <p:attrNameLst>
                                          <p:attrName>style.visibility</p:attrName>
                                        </p:attrNameLst>
                                      </p:cBhvr>
                                      <p:to>
                                        <p:strVal val="hidden"/>
                                      </p:to>
                                    </p:set>
                                  </p:childTnLst>
                                </p:cTn>
                              </p:par>
                              <p:par>
                                <p:cTn id="32" presetID="9"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dissolv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6" grpId="0" animBg="1"/>
      <p:bldP spid="16" grpId="1" animBg="1"/>
      <p:bldP spid="17" grpId="0" animBg="1"/>
      <p:bldP spid="17" grpId="1" animBg="1"/>
      <p:bldP spid="15" grpId="0" animBg="1"/>
      <p:bldP spid="15" grpId="1" animBg="1"/>
      <p:bldP spid="18" grpId="0" animBg="1"/>
    </p:bldLst>
  </p:timing>
</p:sld>
</file>

<file path=ppt/theme/theme1.xml><?xml version="1.0" encoding="utf-8"?>
<a:theme xmlns:a="http://schemas.openxmlformats.org/drawingml/2006/main" name="ji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82589</TotalTime>
  <Words>3694</Words>
  <Application>Microsoft Macintosh PowerPoint</Application>
  <PresentationFormat>A4 纸张(210x297 毫米)</PresentationFormat>
  <Paragraphs>301</Paragraphs>
  <Slides>22</Slides>
  <Notes>22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22</vt:i4>
      </vt:variant>
    </vt:vector>
  </HeadingPairs>
  <TitlesOfParts>
    <vt:vector size="34" baseType="lpstr">
      <vt:lpstr>黑体</vt:lpstr>
      <vt:lpstr>STFangsong</vt:lpstr>
      <vt:lpstr>宋体</vt:lpstr>
      <vt:lpstr>Microsoft YaHei</vt:lpstr>
      <vt:lpstr>MS PGothic</vt:lpstr>
      <vt:lpstr>Zapf Dingbats</vt:lpstr>
      <vt:lpstr>Arial</vt:lpstr>
      <vt:lpstr>Cambria Math</vt:lpstr>
      <vt:lpstr>Futura Medium</vt:lpstr>
      <vt:lpstr>Times</vt:lpstr>
      <vt:lpstr>Times New Roman</vt:lpstr>
      <vt:lpstr>jie</vt:lpstr>
      <vt:lpstr>Understanding Electricity-Theft Behavior via Multi-Source Data </vt:lpstr>
      <vt:lpstr>Background</vt:lpstr>
      <vt:lpstr>Background</vt:lpstr>
      <vt:lpstr>Background</vt:lpstr>
      <vt:lpstr>Hierarchical Structure of Power Grid Data</vt:lpstr>
      <vt:lpstr>Observation in Micro-Level (User)</vt:lpstr>
      <vt:lpstr>Observation in Meso-Level (Area)</vt:lpstr>
      <vt:lpstr>Observation in Macro-Level (Climate)</vt:lpstr>
      <vt:lpstr>Observation in Macro-Level (Climate)</vt:lpstr>
      <vt:lpstr>HEBR: Hierarchical Electricity-theft  Behavior Recognition</vt:lpstr>
      <vt:lpstr>HEBR: Hierarchical Electricity-theft  Behavior Recognition</vt:lpstr>
      <vt:lpstr>PowerPoint 演示文稿</vt:lpstr>
      <vt:lpstr>PowerPoint 演示文稿</vt:lpstr>
      <vt:lpstr>PowerPoint 演示文稿</vt:lpstr>
      <vt:lpstr>Experiments</vt:lpstr>
      <vt:lpstr>Experiments</vt:lpstr>
      <vt:lpstr>Experiments</vt:lpstr>
      <vt:lpstr>Experiments</vt:lpstr>
      <vt:lpstr>Effectiveness Validation</vt:lpstr>
      <vt:lpstr>Real World Application</vt:lpstr>
      <vt:lpstr>Real World Application</vt:lpstr>
      <vt:lpstr>Conclusions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Influence Analysis and Action Prediction via Factor Graph Models</dc:title>
  <dc:creator>Jie Tang</dc:creator>
  <cp:keywords>Social Influence Analysis, social prediction, social networks</cp:keywords>
  <cp:lastModifiedBy>胡 文杰</cp:lastModifiedBy>
  <cp:revision>7579</cp:revision>
  <cp:lastPrinted>2018-04-17T06:48:03Z</cp:lastPrinted>
  <dcterms:created xsi:type="dcterms:W3CDTF">1601-01-01T00:00:00Z</dcterms:created>
  <dcterms:modified xsi:type="dcterms:W3CDTF">2020-04-15T11:39:20Z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